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9" r:id="rId3"/>
  </p:sldIdLst>
  <p:sldSz cx="6858000" cy="9906000" type="A4"/>
  <p:notesSz cx="7104063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1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B05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9534" autoAdjust="0"/>
  </p:normalViewPr>
  <p:slideViewPr>
    <p:cSldViewPr showGuides="1">
      <p:cViewPr varScale="1">
        <p:scale>
          <a:sx n="77" d="100"/>
          <a:sy n="77" d="100"/>
        </p:scale>
        <p:origin x="1980" y="114"/>
      </p:cViewPr>
      <p:guideLst>
        <p:guide orient="horz" pos="3120"/>
        <p:guide pos="211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202" cy="512304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203" y="0"/>
            <a:ext cx="3079202" cy="512304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/>
            </a:lvl1pPr>
          </a:lstStyle>
          <a:p>
            <a:fld id="{8F6C0672-86E2-4A58-A8F6-E795AC80D487}" type="datetimeFigureOut">
              <a:rPr lang="de-DE" smtClean="0"/>
              <a:t>21.03.2022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24088" y="768350"/>
            <a:ext cx="265588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96" tIns="47398" rIns="94796" bIns="47398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075" y="4861155"/>
            <a:ext cx="5683914" cy="4605821"/>
          </a:xfrm>
          <a:prstGeom prst="rect">
            <a:avLst/>
          </a:prstGeom>
        </p:spPr>
        <p:txBody>
          <a:bodyPr vert="horz" lIns="94796" tIns="47398" rIns="94796" bIns="47398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0673"/>
            <a:ext cx="3079202" cy="512303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203" y="9720673"/>
            <a:ext cx="3079202" cy="512303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/>
            </a:lvl1pPr>
          </a:lstStyle>
          <a:p>
            <a:fld id="{F8B2858C-7CA0-464C-A0E7-6AE6EF22CC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6049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7958">
              <a:defRPr/>
            </a:pPr>
            <a:fld id="{F8B2858C-7CA0-464C-A0E7-6AE6EF22CCE3}" type="slidenum">
              <a:rPr lang="de-DE">
                <a:solidFill>
                  <a:prstClr val="black"/>
                </a:solidFill>
                <a:latin typeface="Calibri"/>
              </a:rPr>
              <a:pPr defTabSz="947958">
                <a:defRPr/>
              </a:pPr>
              <a:t>1</a:t>
            </a:fld>
            <a:endParaRPr lang="de-D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7434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7958">
              <a:defRPr/>
            </a:pPr>
            <a:fld id="{F8B2858C-7CA0-464C-A0E7-6AE6EF22CCE3}" type="slidenum">
              <a:rPr lang="de-DE">
                <a:solidFill>
                  <a:prstClr val="black"/>
                </a:solidFill>
                <a:latin typeface="Calibri"/>
              </a:rPr>
              <a:pPr defTabSz="947958">
                <a:defRPr/>
              </a:pPr>
              <a:t>2</a:t>
            </a:fld>
            <a:endParaRPr lang="de-D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5069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01810-3D08-4EF7-90A2-4E65453CE3C2}" type="datetimeFigureOut">
              <a:rPr lang="de-DE" smtClean="0"/>
              <a:t>21.03.2022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F1CB-F599-45CD-B7B7-FF67B1BFA8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8085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01810-3D08-4EF7-90A2-4E65453CE3C2}" type="datetimeFigureOut">
              <a:rPr lang="de-DE" smtClean="0"/>
              <a:t>21.03.2022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F1CB-F599-45CD-B7B7-FF67B1BFA8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1904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01810-3D08-4EF7-90A2-4E65453CE3C2}" type="datetimeFigureOut">
              <a:rPr lang="de-DE" smtClean="0"/>
              <a:t>21.03.2022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F1CB-F599-45CD-B7B7-FF67B1BFA8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1282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01810-3D08-4EF7-90A2-4E65453CE3C2}" type="datetimeFigureOut">
              <a:rPr lang="de-DE" smtClean="0"/>
              <a:t>21.03.2022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F1CB-F599-45CD-B7B7-FF67B1BFA8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3106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01810-3D08-4EF7-90A2-4E65453CE3C2}" type="datetimeFigureOut">
              <a:rPr lang="de-DE" smtClean="0"/>
              <a:t>21.03.2022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F1CB-F599-45CD-B7B7-FF67B1BFA8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7534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01810-3D08-4EF7-90A2-4E65453CE3C2}" type="datetimeFigureOut">
              <a:rPr lang="de-DE" smtClean="0"/>
              <a:t>21.03.2022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F1CB-F599-45CD-B7B7-FF67B1BFA8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8641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01810-3D08-4EF7-90A2-4E65453CE3C2}" type="datetimeFigureOut">
              <a:rPr lang="de-DE" smtClean="0"/>
              <a:t>21.03.2022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F1CB-F599-45CD-B7B7-FF67B1BFA8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2480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01810-3D08-4EF7-90A2-4E65453CE3C2}" type="datetimeFigureOut">
              <a:rPr lang="de-DE" smtClean="0"/>
              <a:t>21.03.2022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F1CB-F599-45CD-B7B7-FF67B1BFA8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9499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01810-3D08-4EF7-90A2-4E65453CE3C2}" type="datetimeFigureOut">
              <a:rPr lang="de-DE" smtClean="0"/>
              <a:t>21.03.2022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F1CB-F599-45CD-B7B7-FF67B1BFA8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7374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01810-3D08-4EF7-90A2-4E65453CE3C2}" type="datetimeFigureOut">
              <a:rPr lang="de-DE" smtClean="0"/>
              <a:t>21.03.2022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F1CB-F599-45CD-B7B7-FF67B1BFA8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4674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01810-3D08-4EF7-90A2-4E65453CE3C2}" type="datetimeFigureOut">
              <a:rPr lang="de-DE" smtClean="0"/>
              <a:t>21.03.2022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F1CB-F599-45CD-B7B7-FF67B1BFA8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2946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01810-3D08-4EF7-90A2-4E65453CE3C2}" type="datetimeFigureOut">
              <a:rPr lang="de-DE" smtClean="0"/>
              <a:t>21.03.2022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8F1CB-F599-45CD-B7B7-FF67B1BFA8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8171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44624" y="704529"/>
            <a:ext cx="6765476" cy="4386585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44624" y="5091114"/>
            <a:ext cx="6765476" cy="2584542"/>
          </a:xfrm>
          <a:prstGeom prst="rect">
            <a:avLst/>
          </a:prstGeom>
          <a:solidFill>
            <a:srgbClr val="00B0F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AutoShape 22"/>
          <p:cNvSpPr>
            <a:spLocks noChangeArrowheads="1"/>
          </p:cNvSpPr>
          <p:nvPr/>
        </p:nvSpPr>
        <p:spPr bwMode="auto">
          <a:xfrm>
            <a:off x="1626522" y="4831071"/>
            <a:ext cx="3746694" cy="203229"/>
          </a:xfrm>
          <a:prstGeom prst="leftRightArrowCallout">
            <a:avLst>
              <a:gd name="adj1" fmla="val 25000"/>
              <a:gd name="adj2" fmla="val 25000"/>
              <a:gd name="adj3" fmla="val 44487"/>
              <a:gd name="adj4" fmla="val 86066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85838" algn="l"/>
              </a:tabLst>
              <a:defRPr/>
            </a:pPr>
            <a:r>
              <a:rPr kumimoji="0" lang="de-DE" altLang="de-DE" sz="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Failover</a:t>
            </a:r>
            <a:r>
              <a:rPr kumimoji="0" lang="de-DE" altLang="de-DE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kumimoji="0" lang="de-DE" altLang="de-DE" sz="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AMSP	(.207.151 /</a:t>
            </a:r>
            <a:r>
              <a:rPr kumimoji="0" lang="de-DE" altLang="de-DE" sz="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kumimoji="0" lang="de-DE" altLang="de-DE" sz="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vip-amsp.polizei-bw.net )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2394870" y="128464"/>
            <a:ext cx="1924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Übersicht DB 2020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44624" y="4664968"/>
            <a:ext cx="1578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de-DE" sz="900" b="1" u="sng" dirty="0"/>
              <a:t>polsq0a03stu02 </a:t>
            </a:r>
            <a:r>
              <a:rPr kumimoji="0" lang="de-DE" sz="9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(.</a:t>
            </a:r>
            <a:r>
              <a:rPr kumimoji="0" lang="de-DE" sz="9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207.138) P</a:t>
            </a:r>
            <a:endParaRPr kumimoji="0" lang="de-DE" sz="900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AMSP FO 1561</a:t>
            </a:r>
            <a:endParaRPr kumimoji="0" lang="de-DE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5301208" y="467774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de-DE" sz="900" b="1" u="sng" dirty="0"/>
              <a:t>polsq0a03bit03 </a:t>
            </a:r>
            <a:r>
              <a:rPr kumimoji="0" lang="de-DE" sz="9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(.</a:t>
            </a:r>
            <a:r>
              <a:rPr kumimoji="0" lang="de-DE" sz="9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207.59) P</a:t>
            </a:r>
          </a:p>
          <a:p>
            <a:pPr lvl="0" algn="r">
              <a:defRPr/>
            </a:pPr>
            <a:r>
              <a:rPr kumimoji="0" lang="de-DE" sz="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AMSP 1561</a:t>
            </a:r>
            <a:endParaRPr kumimoji="0" lang="de-DE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5820537" y="9675331"/>
            <a:ext cx="10374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Stand 20210617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0" y="9675331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dirty="0" smtClean="0">
                <a:solidFill>
                  <a:prstClr val="black"/>
                </a:solidFill>
                <a:latin typeface="Calibri"/>
              </a:rPr>
              <a:t>[VOG]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5297932" y="2567941"/>
            <a:ext cx="15121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900" b="1" u="sng" dirty="0"/>
              <a:t>polsq5701bit03 </a:t>
            </a:r>
            <a:r>
              <a:rPr kumimoji="0" lang="de-DE" sz="9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(.</a:t>
            </a:r>
            <a:r>
              <a:rPr kumimoji="0" lang="de-DE" sz="9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207.56) V</a:t>
            </a:r>
            <a:endParaRPr kumimoji="0" lang="de-DE" sz="900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 smtClean="0">
                <a:latin typeface="Calibri"/>
              </a:rPr>
              <a:t>CLOUDDB</a:t>
            </a:r>
            <a:r>
              <a:rPr kumimoji="0" lang="de-DE" sz="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1561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 smtClean="0">
                <a:latin typeface="Calibri"/>
              </a:rPr>
              <a:t>RMANDB 1562</a:t>
            </a:r>
            <a:endParaRPr kumimoji="0" lang="de-DE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3010253" y="2670230"/>
            <a:ext cx="2258952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de-DE" sz="800" dirty="0">
                <a:latin typeface="+mj-lt"/>
              </a:rPr>
              <a:t>CLOUDDB (.</a:t>
            </a:r>
            <a:r>
              <a:rPr lang="de-DE" sz="800" dirty="0" smtClean="0">
                <a:latin typeface="+mj-lt"/>
              </a:rPr>
              <a:t>207.169 </a:t>
            </a:r>
            <a:r>
              <a:rPr lang="de-DE" sz="800" dirty="0">
                <a:latin typeface="+mj-lt"/>
              </a:rPr>
              <a:t>/ </a:t>
            </a:r>
            <a:r>
              <a:rPr lang="de-DE" sz="800" dirty="0" smtClean="0">
                <a:latin typeface="+mj-lt"/>
              </a:rPr>
              <a:t>vip-clouddb.polizei-bw.net )</a:t>
            </a:r>
            <a:endParaRPr lang="de-DE" sz="800" dirty="0">
              <a:latin typeface="+mj-lt"/>
            </a:endParaRPr>
          </a:p>
          <a:p>
            <a:r>
              <a:rPr lang="de-DE" sz="800" dirty="0" smtClean="0">
                <a:latin typeface="+mj-lt"/>
              </a:rPr>
              <a:t>RMANDB  </a:t>
            </a:r>
            <a:r>
              <a:rPr lang="de-DE" sz="800" dirty="0">
                <a:latin typeface="+mj-lt"/>
              </a:rPr>
              <a:t>(.</a:t>
            </a:r>
            <a:r>
              <a:rPr lang="de-DE" sz="800" dirty="0" smtClean="0">
                <a:latin typeface="+mj-lt"/>
              </a:rPr>
              <a:t>207.168 </a:t>
            </a:r>
            <a:r>
              <a:rPr lang="de-DE" sz="800" dirty="0">
                <a:latin typeface="+mj-lt"/>
              </a:rPr>
              <a:t>/ </a:t>
            </a:r>
            <a:r>
              <a:rPr lang="de-DE" sz="800" dirty="0" smtClean="0">
                <a:latin typeface="+mj-lt"/>
              </a:rPr>
              <a:t>vip-rmandb.polizei-bw.net )</a:t>
            </a:r>
            <a:endParaRPr lang="de-DE" sz="800" dirty="0">
              <a:latin typeface="+mj-lt"/>
            </a:endParaRPr>
          </a:p>
        </p:txBody>
      </p:sp>
      <p:sp>
        <p:nvSpPr>
          <p:cNvPr id="37" name="Textfeld 36"/>
          <p:cNvSpPr txBox="1"/>
          <p:nvPr/>
        </p:nvSpPr>
        <p:spPr>
          <a:xfrm>
            <a:off x="47772" y="7262548"/>
            <a:ext cx="1578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de-DE" sz="900" b="1" u="sng" dirty="0">
                <a:solidFill>
                  <a:prstClr val="black"/>
                </a:solidFill>
              </a:rPr>
              <a:t>spolsq5065stu02 (.205.133</a:t>
            </a:r>
            <a:r>
              <a:rPr lang="de-DE" sz="900" b="1" u="sng" dirty="0" smtClean="0">
                <a:solidFill>
                  <a:prstClr val="black"/>
                </a:solidFill>
              </a:rPr>
              <a:t>) V</a:t>
            </a:r>
            <a:endParaRPr lang="de-DE" sz="900" b="1" u="sng" dirty="0">
              <a:solidFill>
                <a:prstClr val="black"/>
              </a:solidFill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AMSS 1551</a:t>
            </a:r>
            <a:endParaRPr kumimoji="0" lang="de-DE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Textfeld 37"/>
          <p:cNvSpPr txBox="1"/>
          <p:nvPr/>
        </p:nvSpPr>
        <p:spPr>
          <a:xfrm>
            <a:off x="1629799" y="7339492"/>
            <a:ext cx="2018501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AMSS (.205.151 / 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vip-amss.spolizei-bw.edu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)</a:t>
            </a:r>
          </a:p>
        </p:txBody>
      </p:sp>
      <p:sp>
        <p:nvSpPr>
          <p:cNvPr id="44" name="Textfeld 43"/>
          <p:cNvSpPr txBox="1"/>
          <p:nvPr/>
        </p:nvSpPr>
        <p:spPr>
          <a:xfrm>
            <a:off x="2869512" y="5244715"/>
            <a:ext cx="2359688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CRIMES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(.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205.162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/ vip-crimes.spolizei-bw.edu )</a:t>
            </a:r>
          </a:p>
          <a:p>
            <a:pPr>
              <a:defRPr/>
            </a:pP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RHELSDB1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(.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205.168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/ vip-rhelsdb1.spolizei-bw.edu 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)</a:t>
            </a:r>
          </a:p>
        </p:txBody>
      </p:sp>
      <p:sp>
        <p:nvSpPr>
          <p:cNvPr id="45" name="Textfeld 44"/>
          <p:cNvSpPr txBox="1"/>
          <p:nvPr/>
        </p:nvSpPr>
        <p:spPr>
          <a:xfrm>
            <a:off x="5280110" y="5097016"/>
            <a:ext cx="15121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900" b="1" u="sng" dirty="0">
                <a:solidFill>
                  <a:prstClr val="black"/>
                </a:solidFill>
              </a:rPr>
              <a:t>spolsq5701bit03 </a:t>
            </a:r>
            <a:r>
              <a:rPr kumimoji="0" lang="de-DE" sz="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(.</a:t>
            </a:r>
            <a:r>
              <a:rPr kumimoji="0" lang="de-DE" sz="900" b="1" i="0" u="sng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205.43) V</a:t>
            </a:r>
            <a:endParaRPr kumimoji="0" lang="de-DE" sz="9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 smtClean="0">
                <a:latin typeface="Calibri"/>
              </a:rPr>
              <a:t>CRIMES 1552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 smtClean="0">
                <a:latin typeface="Calibri"/>
              </a:rPr>
              <a:t>RHELSDB1 1554</a:t>
            </a:r>
          </a:p>
        </p:txBody>
      </p:sp>
      <p:sp>
        <p:nvSpPr>
          <p:cNvPr id="46" name="Textfeld 45"/>
          <p:cNvSpPr txBox="1"/>
          <p:nvPr/>
        </p:nvSpPr>
        <p:spPr>
          <a:xfrm>
            <a:off x="41348" y="5745088"/>
            <a:ext cx="1578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de-DE" sz="900" b="1" u="sng" dirty="0">
                <a:solidFill>
                  <a:prstClr val="black"/>
                </a:solidFill>
              </a:rPr>
              <a:t>spolsq5701stu02 (.</a:t>
            </a:r>
            <a:r>
              <a:rPr lang="de-DE" sz="900" b="1" u="sng" dirty="0" smtClean="0">
                <a:solidFill>
                  <a:prstClr val="black"/>
                </a:solidFill>
              </a:rPr>
              <a:t>205.131) V</a:t>
            </a:r>
            <a:endParaRPr lang="de-DE" sz="900" b="1" u="sng" dirty="0">
              <a:solidFill>
                <a:prstClr val="black"/>
              </a:solidFill>
            </a:endParaRPr>
          </a:p>
          <a:p>
            <a:pPr lvl="0" algn="r">
              <a:defRPr/>
            </a:pPr>
            <a:r>
              <a:rPr lang="de-DE" sz="900" dirty="0" smtClean="0"/>
              <a:t>IBWS </a:t>
            </a:r>
            <a:r>
              <a:rPr kumimoji="0" lang="de-DE" sz="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1551</a:t>
            </a:r>
          </a:p>
          <a:p>
            <a:pPr lvl="0" algn="r">
              <a:defRPr/>
            </a:pPr>
            <a:r>
              <a:rPr lang="de-DE" sz="900" noProof="0" dirty="0" smtClean="0">
                <a:latin typeface="Calibri"/>
              </a:rPr>
              <a:t>BWLAGES 1552</a:t>
            </a:r>
          </a:p>
          <a:p>
            <a:pPr lvl="0" algn="r">
              <a:defRPr/>
            </a:pPr>
            <a:r>
              <a:rPr kumimoji="0" lang="de-DE" sz="9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IBWREPS</a:t>
            </a:r>
            <a:r>
              <a:rPr kumimoji="0" lang="de-DE" sz="900" b="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1553</a:t>
            </a:r>
          </a:p>
          <a:p>
            <a:pPr lvl="0" algn="r">
              <a:defRPr/>
            </a:pPr>
            <a:r>
              <a:rPr kumimoji="0" lang="de-DE" sz="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RHELSDB2 1555</a:t>
            </a:r>
          </a:p>
          <a:p>
            <a:pPr lvl="0" algn="r">
              <a:defRPr/>
            </a:pPr>
            <a:r>
              <a:rPr lang="de-DE" sz="900" dirty="0" smtClean="0">
                <a:latin typeface="Calibri"/>
              </a:rPr>
              <a:t>REPOSS 1556</a:t>
            </a:r>
            <a:endParaRPr kumimoji="0" lang="de-DE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1626523" y="5905073"/>
            <a:ext cx="2378541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IBWS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(.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205.165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/ vip-ibws.spolizei-bw.edu 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)</a:t>
            </a:r>
          </a:p>
          <a:p>
            <a:pPr>
              <a:defRPr/>
            </a:pP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BWLAGES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(.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205.170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/ vip-bwlages.spolizei-bw.edu 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)</a:t>
            </a:r>
          </a:p>
          <a:p>
            <a:pPr>
              <a:defRPr/>
            </a:pP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IBWREPS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(.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205.167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/ vip-ibwreps.spolizei-bw.edu )</a:t>
            </a:r>
          </a:p>
          <a:p>
            <a:pPr>
              <a:defRPr/>
            </a:pP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RHELSDB2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(.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205.169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/ vip-rhelsdb2.spolizei-bw.edu )</a:t>
            </a:r>
          </a:p>
          <a:p>
            <a:pPr>
              <a:defRPr/>
            </a:pP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REPOSS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(.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205.164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/ vip-reposs.spolizei-bw.edu 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)</a:t>
            </a:r>
            <a:endParaRPr lang="de-DE" sz="80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41348" y="6681192"/>
            <a:ext cx="15787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de-DE" sz="900" b="1" u="sng" dirty="0">
                <a:solidFill>
                  <a:prstClr val="black"/>
                </a:solidFill>
              </a:rPr>
              <a:t>spolsq5702stu02 (.</a:t>
            </a:r>
            <a:r>
              <a:rPr lang="de-DE" sz="900" b="1" u="sng" dirty="0" smtClean="0">
                <a:solidFill>
                  <a:prstClr val="black"/>
                </a:solidFill>
              </a:rPr>
              <a:t>205.132) V</a:t>
            </a:r>
            <a:endParaRPr lang="de-DE" sz="900" b="1" u="sng" dirty="0">
              <a:solidFill>
                <a:prstClr val="black"/>
              </a:solidFill>
            </a:endParaRPr>
          </a:p>
          <a:p>
            <a:pPr lvl="0" algn="r">
              <a:defRPr/>
            </a:pPr>
            <a:r>
              <a:rPr lang="de-DE" sz="900" dirty="0" smtClean="0"/>
              <a:t>COSS </a:t>
            </a:r>
            <a:r>
              <a:rPr kumimoji="0" lang="de-DE" sz="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1551</a:t>
            </a:r>
          </a:p>
          <a:p>
            <a:pPr lvl="0" algn="r">
              <a:defRPr/>
            </a:pPr>
            <a:r>
              <a:rPr lang="de-DE" sz="900" noProof="0" dirty="0" smtClean="0">
                <a:latin typeface="Calibri"/>
              </a:rPr>
              <a:t>CVIDXS 1552</a:t>
            </a:r>
          </a:p>
        </p:txBody>
      </p:sp>
      <p:sp>
        <p:nvSpPr>
          <p:cNvPr id="49" name="Textfeld 48"/>
          <p:cNvSpPr txBox="1"/>
          <p:nvPr/>
        </p:nvSpPr>
        <p:spPr>
          <a:xfrm>
            <a:off x="1626523" y="6841177"/>
            <a:ext cx="2378541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COSS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(.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205.132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/ vip-coss.spolizei-bw.edu 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)</a:t>
            </a:r>
          </a:p>
          <a:p>
            <a:pPr>
              <a:defRPr/>
            </a:pP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CVIDXS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(.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205.166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/ vip-cvidxs.spolizei-bw.edu 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)</a:t>
            </a:r>
          </a:p>
        </p:txBody>
      </p:sp>
      <p:sp>
        <p:nvSpPr>
          <p:cNvPr id="50" name="AutoShape 22"/>
          <p:cNvSpPr>
            <a:spLocks noChangeArrowheads="1"/>
          </p:cNvSpPr>
          <p:nvPr/>
        </p:nvSpPr>
        <p:spPr bwMode="auto">
          <a:xfrm>
            <a:off x="1626522" y="870631"/>
            <a:ext cx="3746694" cy="455254"/>
          </a:xfrm>
          <a:prstGeom prst="leftRightArrowCallout">
            <a:avLst>
              <a:gd name="adj1" fmla="val 25000"/>
              <a:gd name="adj2" fmla="val 25000"/>
              <a:gd name="adj3" fmla="val 44487"/>
              <a:gd name="adj4" fmla="val 86066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tabLst>
                <a:tab pos="985838" algn="l"/>
              </a:tabLst>
              <a:defRPr/>
            </a:pPr>
            <a:r>
              <a:rPr kumimoji="0" lang="de-DE" altLang="de-DE" sz="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Failover</a:t>
            </a:r>
            <a:r>
              <a:rPr kumimoji="0" lang="de-DE" altLang="de-DE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kumimoji="0" lang="de-DE" altLang="de-DE" sz="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IBWP	(.207.173 /</a:t>
            </a:r>
            <a:r>
              <a:rPr kumimoji="0" lang="de-DE" altLang="de-DE" sz="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lang="de-DE" altLang="de-DE" sz="800" dirty="0">
                <a:cs typeface="Arial" pitchFamily="34" charset="0"/>
              </a:rPr>
              <a:t>vip-ibwp.polizei-bw.net </a:t>
            </a:r>
            <a:r>
              <a:rPr kumimoji="0" lang="de-DE" altLang="de-DE" sz="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)</a:t>
            </a:r>
          </a:p>
          <a:p>
            <a:pPr fontAlgn="base">
              <a:spcBef>
                <a:spcPct val="0"/>
              </a:spcBef>
              <a:tabLst>
                <a:tab pos="985838" algn="l"/>
              </a:tabLst>
              <a:defRPr/>
            </a:pPr>
            <a:r>
              <a:rPr lang="de-DE" altLang="de-DE" sz="800" dirty="0">
                <a:cs typeface="Arial" pitchFamily="34" charset="0"/>
              </a:rPr>
              <a:t>Failover </a:t>
            </a:r>
            <a:r>
              <a:rPr lang="de-DE" altLang="de-DE" sz="800" dirty="0" smtClean="0">
                <a:cs typeface="Arial" pitchFamily="34" charset="0"/>
              </a:rPr>
              <a:t>CRIMEP</a:t>
            </a:r>
            <a:r>
              <a:rPr lang="de-DE" altLang="de-DE" sz="800" dirty="0">
                <a:cs typeface="Arial" pitchFamily="34" charset="0"/>
              </a:rPr>
              <a:t>	(.</a:t>
            </a:r>
            <a:r>
              <a:rPr lang="de-DE" altLang="de-DE" sz="800" dirty="0" smtClean="0">
                <a:cs typeface="Arial" pitchFamily="34" charset="0"/>
              </a:rPr>
              <a:t>207.163 </a:t>
            </a:r>
            <a:r>
              <a:rPr lang="de-DE" altLang="de-DE" sz="800" dirty="0">
                <a:cs typeface="Arial" pitchFamily="34" charset="0"/>
              </a:rPr>
              <a:t>/ vip-crimep.polizei-bw.net </a:t>
            </a:r>
            <a:r>
              <a:rPr lang="de-DE" altLang="de-DE" sz="800" dirty="0" smtClean="0">
                <a:cs typeface="Arial" pitchFamily="34" charset="0"/>
              </a:rPr>
              <a:t>)</a:t>
            </a:r>
            <a:endParaRPr kumimoji="0" lang="de-DE" altLang="de-DE" sz="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fontAlgn="base">
              <a:spcBef>
                <a:spcPct val="0"/>
              </a:spcBef>
              <a:tabLst>
                <a:tab pos="985838" algn="l"/>
              </a:tabLst>
              <a:defRPr/>
            </a:pPr>
            <a:r>
              <a:rPr lang="de-DE" altLang="de-DE" sz="800" dirty="0">
                <a:cs typeface="Arial" pitchFamily="34" charset="0"/>
              </a:rPr>
              <a:t>Failover </a:t>
            </a:r>
            <a:r>
              <a:rPr lang="de-DE" altLang="de-DE" sz="800" dirty="0" smtClean="0">
                <a:cs typeface="Arial" pitchFamily="34" charset="0"/>
              </a:rPr>
              <a:t>REPOSP</a:t>
            </a:r>
            <a:r>
              <a:rPr lang="de-DE" altLang="de-DE" sz="800" dirty="0">
                <a:cs typeface="Arial" pitchFamily="34" charset="0"/>
              </a:rPr>
              <a:t>	(.</a:t>
            </a:r>
            <a:r>
              <a:rPr lang="de-DE" altLang="de-DE" sz="800" dirty="0" smtClean="0">
                <a:cs typeface="Arial" pitchFamily="34" charset="0"/>
              </a:rPr>
              <a:t>207.162 </a:t>
            </a:r>
            <a:r>
              <a:rPr lang="de-DE" altLang="de-DE" sz="800" dirty="0">
                <a:cs typeface="Arial" pitchFamily="34" charset="0"/>
              </a:rPr>
              <a:t>/ vip-reposp.polizei-bw.net </a:t>
            </a:r>
            <a:r>
              <a:rPr lang="de-DE" altLang="de-DE" sz="800" dirty="0" smtClean="0">
                <a:cs typeface="Arial" pitchFamily="34" charset="0"/>
              </a:rPr>
              <a:t>)</a:t>
            </a:r>
            <a:endParaRPr lang="de-DE" altLang="de-DE" sz="800" dirty="0">
              <a:cs typeface="Arial" pitchFamily="34" charset="0"/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44624" y="704528"/>
            <a:ext cx="1578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de-DE" sz="900" b="1" u="sng" dirty="0"/>
              <a:t>polsq0904stu02 </a:t>
            </a:r>
            <a:r>
              <a:rPr kumimoji="0" lang="de-DE" sz="9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(.</a:t>
            </a:r>
            <a:r>
              <a:rPr kumimoji="0" lang="de-DE" sz="9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207.134)  P</a:t>
            </a:r>
            <a:endParaRPr kumimoji="0" lang="de-DE" sz="900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IBWP FO 1561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 smtClean="0">
                <a:latin typeface="Calibri"/>
              </a:rPr>
              <a:t>CRIMEP 1562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REPOSP</a:t>
            </a:r>
            <a:r>
              <a:rPr kumimoji="0" lang="de-DE" sz="900" b="0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FO 1569</a:t>
            </a:r>
            <a:endParaRPr kumimoji="0" lang="de-DE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5301208" y="717302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de-DE" sz="900" b="1" u="sng" dirty="0"/>
              <a:t>polsq0904bit03 </a:t>
            </a:r>
            <a:r>
              <a:rPr kumimoji="0" lang="de-DE" sz="9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(.</a:t>
            </a:r>
            <a:r>
              <a:rPr kumimoji="0" lang="de-DE" sz="9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207.54) P</a:t>
            </a:r>
          </a:p>
          <a:p>
            <a:pPr lvl="0" algn="r">
              <a:defRPr/>
            </a:pPr>
            <a:r>
              <a:rPr lang="de-DE" sz="900" dirty="0"/>
              <a:t>IBWP 1561</a:t>
            </a:r>
          </a:p>
          <a:p>
            <a:pPr lvl="0" algn="r">
              <a:defRPr/>
            </a:pPr>
            <a:r>
              <a:rPr lang="de-DE" sz="900" dirty="0" smtClean="0">
                <a:solidFill>
                  <a:schemeClr val="bg1">
                    <a:lumMod val="50000"/>
                  </a:schemeClr>
                </a:solidFill>
              </a:rPr>
              <a:t>CRIMEP FO </a:t>
            </a:r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1562</a:t>
            </a:r>
          </a:p>
          <a:p>
            <a:pPr lvl="0" algn="r">
              <a:defRPr/>
            </a:pPr>
            <a:r>
              <a:rPr lang="de-DE" sz="900" dirty="0"/>
              <a:t>REPOSP 1569</a:t>
            </a:r>
            <a:endParaRPr kumimoji="0" lang="de-DE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44624" y="1352600"/>
            <a:ext cx="15786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de-DE" sz="900" b="1" u="sng" dirty="0"/>
              <a:t>polsq0905stu02 </a:t>
            </a:r>
            <a:r>
              <a:rPr kumimoji="0" lang="de-DE" sz="9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(.</a:t>
            </a:r>
            <a:r>
              <a:rPr kumimoji="0" lang="de-DE" sz="9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207.135)  P</a:t>
            </a:r>
            <a:endParaRPr lang="de-DE" sz="900" dirty="0">
              <a:solidFill>
                <a:schemeClr val="bg1">
                  <a:lumMod val="50000"/>
                </a:schemeClr>
              </a:solidFill>
            </a:endParaRPr>
          </a:p>
          <a:p>
            <a:pPr lvl="0" algn="r">
              <a:defRPr/>
            </a:pPr>
            <a:r>
              <a:rPr lang="de-DE" sz="900" dirty="0"/>
              <a:t>IBWPSB 1561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CRIMEPSB FO 1562</a:t>
            </a:r>
          </a:p>
          <a:p>
            <a:pPr algn="r">
              <a:defRPr/>
            </a:pPr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IBWREPP </a:t>
            </a:r>
            <a:r>
              <a:rPr lang="de-DE" sz="900" dirty="0" smtClean="0">
                <a:solidFill>
                  <a:schemeClr val="bg1">
                    <a:lumMod val="50000"/>
                  </a:schemeClr>
                </a:solidFill>
              </a:rPr>
              <a:t>FO 1563</a:t>
            </a:r>
            <a:endParaRPr lang="de-DE" sz="900" dirty="0">
              <a:solidFill>
                <a:schemeClr val="bg1">
                  <a:lumMod val="50000"/>
                </a:schemeClr>
              </a:solidFill>
            </a:endParaRPr>
          </a:p>
          <a:p>
            <a:pPr lvl="0" algn="r">
              <a:defRPr/>
            </a:pPr>
            <a:r>
              <a:rPr lang="de-DE" sz="700" dirty="0" smtClean="0">
                <a:solidFill>
                  <a:srgbClr val="FF0000"/>
                </a:solidFill>
              </a:rPr>
              <a:t>(nicht mehr produktiv) </a:t>
            </a:r>
            <a:r>
              <a:rPr lang="de-DE" sz="900" dirty="0" smtClean="0"/>
              <a:t>PIAVP </a:t>
            </a:r>
            <a:r>
              <a:rPr lang="de-DE" sz="900" dirty="0"/>
              <a:t>1564</a:t>
            </a:r>
            <a:endParaRPr lang="de-DE" sz="900" dirty="0" smtClean="0">
              <a:latin typeface="Calibri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IBWX 1566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 smtClean="0">
                <a:latin typeface="Calibri"/>
              </a:rPr>
              <a:t>PERSUEPP 1567</a:t>
            </a:r>
          </a:p>
          <a:p>
            <a:pPr algn="r">
              <a:defRPr/>
            </a:pPr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CRIMEARC </a:t>
            </a:r>
            <a:r>
              <a:rPr lang="de-DE" sz="900" dirty="0" smtClean="0">
                <a:solidFill>
                  <a:schemeClr val="bg1">
                    <a:lumMod val="50000"/>
                  </a:schemeClr>
                </a:solidFill>
              </a:rPr>
              <a:t>FO 1572</a:t>
            </a:r>
            <a:endParaRPr lang="de-DE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6" name="AutoShape 22"/>
          <p:cNvSpPr>
            <a:spLocks noChangeArrowheads="1"/>
          </p:cNvSpPr>
          <p:nvPr/>
        </p:nvSpPr>
        <p:spPr bwMode="auto">
          <a:xfrm>
            <a:off x="1626522" y="1496616"/>
            <a:ext cx="3746694" cy="952064"/>
          </a:xfrm>
          <a:prstGeom prst="leftRightArrowCallout">
            <a:avLst>
              <a:gd name="adj1" fmla="val 25000"/>
              <a:gd name="adj2" fmla="val 18165"/>
              <a:gd name="adj3" fmla="val 16911"/>
              <a:gd name="adj4" fmla="val 8593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lang="de-DE" altLang="de-DE" sz="800" dirty="0" smtClean="0">
                <a:latin typeface="+mj-lt"/>
                <a:cs typeface="Arial" pitchFamily="34" charset="0"/>
              </a:rPr>
              <a:t>Failover	IBWPSB	(.207.174 </a:t>
            </a:r>
            <a:r>
              <a:rPr lang="de-DE" altLang="de-DE" sz="800" dirty="0">
                <a:latin typeface="+mj-lt"/>
                <a:cs typeface="Arial" pitchFamily="34" charset="0"/>
              </a:rPr>
              <a:t>/ vip-ibwpsb.polizei-bw.net </a:t>
            </a:r>
            <a:r>
              <a:rPr lang="de-DE" altLang="de-DE" sz="800" dirty="0" smtClean="0">
                <a:latin typeface="+mj-lt"/>
                <a:cs typeface="Arial" pitchFamily="34" charset="0"/>
              </a:rPr>
              <a:t>)</a:t>
            </a:r>
            <a:endParaRPr lang="de-DE" altLang="de-DE" sz="800" dirty="0">
              <a:latin typeface="+mj-lt"/>
              <a:cs typeface="Arial" pitchFamily="34" charset="0"/>
            </a:endParaRPr>
          </a:p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lang="de-DE" altLang="de-DE" sz="800" dirty="0" smtClean="0">
                <a:latin typeface="+mj-lt"/>
                <a:cs typeface="Arial" pitchFamily="34" charset="0"/>
              </a:rPr>
              <a:t>Failover	CRIMEPSB	(.207.164 </a:t>
            </a:r>
            <a:r>
              <a:rPr lang="de-DE" altLang="de-DE" sz="800" dirty="0">
                <a:latin typeface="+mj-lt"/>
                <a:cs typeface="Arial" pitchFamily="34" charset="0"/>
              </a:rPr>
              <a:t>/ vip-crimepsb.polizei-bw.net </a:t>
            </a:r>
            <a:r>
              <a:rPr lang="de-DE" altLang="de-DE" sz="800" dirty="0" smtClean="0">
                <a:latin typeface="+mj-lt"/>
                <a:cs typeface="Arial" pitchFamily="34" charset="0"/>
              </a:rPr>
              <a:t>)</a:t>
            </a:r>
            <a:endParaRPr lang="de-DE" altLang="de-DE" sz="800" dirty="0">
              <a:latin typeface="+mj-lt"/>
              <a:cs typeface="Arial" pitchFamily="34" charset="0"/>
            </a:endParaRPr>
          </a:p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lang="de-DE" altLang="de-DE" sz="800" dirty="0" smtClean="0">
                <a:latin typeface="+mj-lt"/>
                <a:cs typeface="Arial" pitchFamily="34" charset="0"/>
              </a:rPr>
              <a:t>Failover	IBWREPP	(.207.175 </a:t>
            </a:r>
            <a:r>
              <a:rPr lang="de-DE" altLang="de-DE" sz="800" dirty="0">
                <a:latin typeface="+mj-lt"/>
                <a:cs typeface="Arial" pitchFamily="34" charset="0"/>
              </a:rPr>
              <a:t>/ vip-ibwrepp.polizei-bw.net </a:t>
            </a:r>
            <a:r>
              <a:rPr lang="de-DE" altLang="de-DE" sz="800" dirty="0" smtClean="0">
                <a:latin typeface="+mj-lt"/>
                <a:cs typeface="Arial" pitchFamily="34" charset="0"/>
              </a:rPr>
              <a:t>)</a:t>
            </a:r>
            <a:endParaRPr lang="de-DE" altLang="de-DE" sz="800" dirty="0">
              <a:latin typeface="+mj-lt"/>
              <a:cs typeface="Arial" pitchFamily="34" charset="0"/>
            </a:endParaRPr>
          </a:p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lang="de-DE" altLang="de-DE" sz="800" dirty="0" smtClean="0">
                <a:latin typeface="+mj-lt"/>
                <a:cs typeface="Arial" pitchFamily="34" charset="0"/>
              </a:rPr>
              <a:t>Failover	PIAVP	(.207.170 </a:t>
            </a:r>
            <a:r>
              <a:rPr lang="de-DE" altLang="de-DE" sz="800" dirty="0">
                <a:latin typeface="+mj-lt"/>
                <a:cs typeface="Arial" pitchFamily="34" charset="0"/>
              </a:rPr>
              <a:t>/ vip-piavp.polizei-bw.net </a:t>
            </a:r>
            <a:r>
              <a:rPr lang="de-DE" altLang="de-DE" sz="800" dirty="0" smtClean="0">
                <a:latin typeface="+mj-lt"/>
                <a:cs typeface="Arial" pitchFamily="34" charset="0"/>
              </a:rPr>
              <a:t>)</a:t>
            </a:r>
            <a:endParaRPr lang="de-DE" altLang="de-DE" sz="800" dirty="0">
              <a:latin typeface="+mj-lt"/>
              <a:cs typeface="Arial" pitchFamily="34" charset="0"/>
            </a:endParaRPr>
          </a:p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lang="de-DE" altLang="de-DE" sz="800" dirty="0" smtClean="0">
                <a:latin typeface="+mj-lt"/>
                <a:cs typeface="Arial" pitchFamily="34" charset="0"/>
              </a:rPr>
              <a:t>Failover	IBWX	(.207.179 / </a:t>
            </a:r>
            <a:r>
              <a:rPr lang="de-DE" altLang="de-DE" sz="800" dirty="0">
                <a:latin typeface="+mj-lt"/>
                <a:cs typeface="Arial" pitchFamily="34" charset="0"/>
              </a:rPr>
              <a:t>vip-ibwx.polizei-bw.net </a:t>
            </a:r>
            <a:r>
              <a:rPr lang="de-DE" altLang="de-DE" sz="800" dirty="0" smtClean="0">
                <a:latin typeface="+mj-lt"/>
                <a:cs typeface="Arial" pitchFamily="34" charset="0"/>
              </a:rPr>
              <a:t>)</a:t>
            </a:r>
          </a:p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lang="de-DE" altLang="de-DE" sz="800" dirty="0">
                <a:cs typeface="Arial" pitchFamily="34" charset="0"/>
              </a:rPr>
              <a:t>Failover	</a:t>
            </a:r>
            <a:r>
              <a:rPr lang="de-DE" altLang="de-DE" sz="800" dirty="0" smtClean="0"/>
              <a:t>PERSUEPP</a:t>
            </a:r>
            <a:r>
              <a:rPr lang="de-DE" sz="800" dirty="0" smtClean="0"/>
              <a:t>	( 207.172 </a:t>
            </a:r>
            <a:r>
              <a:rPr lang="de-DE" sz="800" dirty="0"/>
              <a:t>/ vip-persuepp.polizei-bw.net </a:t>
            </a:r>
            <a:r>
              <a:rPr lang="de-DE" sz="800" dirty="0" smtClean="0"/>
              <a:t>)</a:t>
            </a:r>
          </a:p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lang="de-DE" sz="800" dirty="0" smtClean="0"/>
              <a:t>Failover CRIMEARC	( 207.171 / </a:t>
            </a:r>
            <a:r>
              <a:rPr lang="de-DE" sz="800" dirty="0"/>
              <a:t>vip-crimearc.polizei-bw.net </a:t>
            </a:r>
            <a:r>
              <a:rPr lang="de-DE" sz="800" dirty="0" smtClean="0"/>
              <a:t>)</a:t>
            </a:r>
          </a:p>
        </p:txBody>
      </p:sp>
      <p:sp>
        <p:nvSpPr>
          <p:cNvPr id="57" name="AutoShape 22"/>
          <p:cNvSpPr>
            <a:spLocks noChangeArrowheads="1"/>
          </p:cNvSpPr>
          <p:nvPr/>
        </p:nvSpPr>
        <p:spPr bwMode="auto">
          <a:xfrm>
            <a:off x="1597000" y="4448965"/>
            <a:ext cx="3746694" cy="203229"/>
          </a:xfrm>
          <a:prstGeom prst="leftRightArrowCallout">
            <a:avLst>
              <a:gd name="adj1" fmla="val 25000"/>
              <a:gd name="adj2" fmla="val 25000"/>
              <a:gd name="adj3" fmla="val 44487"/>
              <a:gd name="adj4" fmla="val 86066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tabLst>
                <a:tab pos="985838" algn="l"/>
              </a:tabLst>
              <a:defRPr/>
            </a:pPr>
            <a:r>
              <a:rPr kumimoji="0" lang="de-DE" altLang="de-DE" sz="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Failover</a:t>
            </a:r>
            <a:r>
              <a:rPr kumimoji="0" lang="de-DE" altLang="de-DE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kumimoji="0" lang="de-DE" altLang="de-DE" sz="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EPOSTP	(.209.178 /</a:t>
            </a:r>
            <a:r>
              <a:rPr kumimoji="0" lang="de-DE" altLang="de-DE" sz="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lang="de-DE" altLang="de-DE" sz="800" dirty="0">
                <a:cs typeface="Arial" pitchFamily="34" charset="0"/>
              </a:rPr>
              <a:t>vip-epostp.polizei-bw.net </a:t>
            </a:r>
            <a:r>
              <a:rPr kumimoji="0" lang="de-DE" altLang="de-DE" sz="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)</a:t>
            </a:r>
          </a:p>
        </p:txBody>
      </p:sp>
      <p:sp>
        <p:nvSpPr>
          <p:cNvPr id="58" name="Textfeld 57"/>
          <p:cNvSpPr txBox="1"/>
          <p:nvPr/>
        </p:nvSpPr>
        <p:spPr>
          <a:xfrm>
            <a:off x="15102" y="4282862"/>
            <a:ext cx="1578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de-DE" sz="900" b="1" u="sng" dirty="0"/>
              <a:t>polsq0906stu02 </a:t>
            </a:r>
            <a:r>
              <a:rPr kumimoji="0" lang="de-DE" sz="9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(.</a:t>
            </a:r>
            <a:r>
              <a:rPr kumimoji="0" lang="de-DE" sz="9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209.153)</a:t>
            </a:r>
            <a:r>
              <a:rPr kumimoji="0" lang="de-DE" sz="900" b="1" i="0" u="sng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P</a:t>
            </a:r>
            <a:endParaRPr kumimoji="0" lang="de-DE" sz="900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EPOSTP FO 1566</a:t>
            </a:r>
            <a:endParaRPr kumimoji="0" lang="de-DE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5271686" y="429563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de-DE" sz="900" b="1" u="sng" dirty="0"/>
              <a:t>polsq0906bit03 </a:t>
            </a:r>
            <a:r>
              <a:rPr kumimoji="0" lang="de-DE" sz="9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(.</a:t>
            </a:r>
            <a:r>
              <a:rPr kumimoji="0" lang="de-DE" sz="9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209.53) P</a:t>
            </a:r>
          </a:p>
          <a:p>
            <a:pPr lvl="0" algn="r">
              <a:defRPr/>
            </a:pPr>
            <a:r>
              <a:rPr kumimoji="0" lang="de-DE" sz="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EPOSTP 1566</a:t>
            </a:r>
            <a:endParaRPr kumimoji="0" lang="de-DE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41348" y="3111711"/>
            <a:ext cx="15786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de-DE" sz="900" b="1" u="sng" dirty="0"/>
              <a:t>polsq0a04stu02 </a:t>
            </a:r>
            <a:r>
              <a:rPr kumimoji="0" lang="de-DE" sz="9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(.</a:t>
            </a:r>
            <a:r>
              <a:rPr kumimoji="0" lang="de-DE" sz="9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207.136)  P</a:t>
            </a:r>
            <a:endParaRPr lang="de-DE" sz="900" dirty="0">
              <a:solidFill>
                <a:schemeClr val="bg1">
                  <a:lumMod val="50000"/>
                </a:schemeClr>
              </a:solidFill>
            </a:endParaRPr>
          </a:p>
          <a:p>
            <a:pPr lvl="0" algn="r">
              <a:defRPr/>
            </a:pPr>
            <a:r>
              <a:rPr lang="de-DE" sz="900" dirty="0" smtClean="0"/>
              <a:t>COSP 1561</a:t>
            </a:r>
          </a:p>
          <a:p>
            <a:pPr lvl="0" algn="r">
              <a:defRPr/>
            </a:pPr>
            <a:r>
              <a:rPr lang="de-DE" sz="900" dirty="0" smtClean="0"/>
              <a:t>IBWPKSP 1562</a:t>
            </a:r>
          </a:p>
          <a:p>
            <a:pPr lvl="0" algn="r">
              <a:defRPr/>
            </a:pPr>
            <a:r>
              <a:rPr lang="de-DE" sz="900" dirty="0" smtClean="0">
                <a:solidFill>
                  <a:schemeClr val="bg1">
                    <a:lumMod val="50000"/>
                  </a:schemeClr>
                </a:solidFill>
              </a:rPr>
              <a:t>BWLAGEP FO 1563</a:t>
            </a:r>
          </a:p>
          <a:p>
            <a:pPr lvl="0" algn="r">
              <a:defRPr/>
            </a:pPr>
            <a:r>
              <a:rPr lang="de-DE" sz="900" dirty="0" smtClean="0">
                <a:solidFill>
                  <a:schemeClr val="bg1">
                    <a:lumMod val="50000"/>
                  </a:schemeClr>
                </a:solidFill>
              </a:rPr>
              <a:t>CVIDXP FO 1564</a:t>
            </a:r>
          </a:p>
          <a:p>
            <a:pPr algn="r">
              <a:defRPr/>
            </a:pPr>
            <a:r>
              <a:rPr lang="de-DE" sz="900" dirty="0"/>
              <a:t>COSARCH 1565</a:t>
            </a:r>
          </a:p>
          <a:p>
            <a:pPr lvl="0" algn="r">
              <a:defRPr/>
            </a:pPr>
            <a:r>
              <a:rPr lang="de-DE" sz="900" dirty="0"/>
              <a:t>RHELPDB1 </a:t>
            </a:r>
            <a:r>
              <a:rPr lang="de-DE" sz="900" dirty="0" smtClean="0"/>
              <a:t>1568</a:t>
            </a:r>
          </a:p>
          <a:p>
            <a:pPr lvl="0" algn="r">
              <a:defRPr/>
            </a:pPr>
            <a:r>
              <a:rPr lang="de-DE" sz="900" dirty="0" smtClean="0">
                <a:solidFill>
                  <a:schemeClr val="bg1">
                    <a:lumMod val="50000"/>
                  </a:schemeClr>
                </a:solidFill>
              </a:rPr>
              <a:t>LISAP FO 1570</a:t>
            </a:r>
            <a:endParaRPr lang="de-DE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5297932" y="3124485"/>
            <a:ext cx="1512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de-DE" sz="900" b="1" u="sng" dirty="0"/>
              <a:t>polsq0a04bit03 </a:t>
            </a:r>
            <a:r>
              <a:rPr kumimoji="0" lang="de-DE" sz="9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(.</a:t>
            </a:r>
            <a:r>
              <a:rPr kumimoji="0" lang="de-DE" sz="9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207.57) P</a:t>
            </a:r>
          </a:p>
          <a:p>
            <a:pPr lvl="0" algn="r">
              <a:defRPr/>
            </a:pPr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COSP </a:t>
            </a:r>
            <a:r>
              <a:rPr lang="de-DE" sz="900" dirty="0" smtClean="0">
                <a:solidFill>
                  <a:schemeClr val="bg1">
                    <a:lumMod val="50000"/>
                  </a:schemeClr>
                </a:solidFill>
              </a:rPr>
              <a:t>FO 1561</a:t>
            </a:r>
            <a:endParaRPr lang="de-DE" sz="900" dirty="0">
              <a:solidFill>
                <a:schemeClr val="bg1">
                  <a:lumMod val="50000"/>
                </a:schemeClr>
              </a:solidFill>
            </a:endParaRPr>
          </a:p>
          <a:p>
            <a:pPr lvl="0" algn="r">
              <a:defRPr/>
            </a:pPr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IBWPKSP </a:t>
            </a:r>
            <a:r>
              <a:rPr lang="de-DE" sz="900" dirty="0" smtClean="0">
                <a:solidFill>
                  <a:schemeClr val="bg1">
                    <a:lumMod val="50000"/>
                  </a:schemeClr>
                </a:solidFill>
              </a:rPr>
              <a:t>FO 1562</a:t>
            </a:r>
            <a:endParaRPr lang="de-DE" sz="900" dirty="0">
              <a:solidFill>
                <a:schemeClr val="bg1">
                  <a:lumMod val="50000"/>
                </a:schemeClr>
              </a:solidFill>
            </a:endParaRPr>
          </a:p>
          <a:p>
            <a:pPr lvl="0" algn="r">
              <a:defRPr/>
            </a:pPr>
            <a:r>
              <a:rPr lang="de-DE" sz="900" dirty="0"/>
              <a:t>BWLAGEP 1563</a:t>
            </a:r>
          </a:p>
          <a:p>
            <a:pPr lvl="0" algn="r">
              <a:defRPr/>
            </a:pPr>
            <a:r>
              <a:rPr lang="de-DE" sz="900" dirty="0"/>
              <a:t>CVIDXP 1564</a:t>
            </a:r>
          </a:p>
          <a:p>
            <a:pPr algn="r">
              <a:defRPr/>
            </a:pPr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COSARCH </a:t>
            </a:r>
            <a:r>
              <a:rPr lang="de-DE" sz="900" dirty="0" smtClean="0">
                <a:solidFill>
                  <a:schemeClr val="bg1">
                    <a:lumMod val="50000"/>
                  </a:schemeClr>
                </a:solidFill>
              </a:rPr>
              <a:t>FO 1565</a:t>
            </a:r>
            <a:endParaRPr lang="de-DE" sz="900" dirty="0">
              <a:solidFill>
                <a:schemeClr val="bg1">
                  <a:lumMod val="50000"/>
                </a:schemeClr>
              </a:solidFill>
            </a:endParaRPr>
          </a:p>
          <a:p>
            <a:pPr lvl="0" algn="r">
              <a:defRPr/>
            </a:pPr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RHELPDB1 </a:t>
            </a:r>
            <a:r>
              <a:rPr lang="de-DE" sz="900" dirty="0" smtClean="0">
                <a:solidFill>
                  <a:schemeClr val="bg1">
                    <a:lumMod val="50000"/>
                  </a:schemeClr>
                </a:solidFill>
              </a:rPr>
              <a:t>FO 1568</a:t>
            </a:r>
            <a:endParaRPr lang="de-DE" sz="900" dirty="0">
              <a:solidFill>
                <a:schemeClr val="bg1">
                  <a:lumMod val="50000"/>
                </a:schemeClr>
              </a:solidFill>
            </a:endParaRPr>
          </a:p>
          <a:p>
            <a:pPr lvl="0" algn="r">
              <a:defRPr/>
            </a:pPr>
            <a:r>
              <a:rPr lang="de-DE" sz="900" dirty="0"/>
              <a:t>LISAP 1570</a:t>
            </a:r>
          </a:p>
        </p:txBody>
      </p:sp>
      <p:sp>
        <p:nvSpPr>
          <p:cNvPr id="62" name="AutoShape 22"/>
          <p:cNvSpPr>
            <a:spLocks noChangeArrowheads="1"/>
          </p:cNvSpPr>
          <p:nvPr/>
        </p:nvSpPr>
        <p:spPr bwMode="auto">
          <a:xfrm>
            <a:off x="1623246" y="3300742"/>
            <a:ext cx="3746694" cy="952064"/>
          </a:xfrm>
          <a:prstGeom prst="leftRightArrowCallout">
            <a:avLst>
              <a:gd name="adj1" fmla="val 25000"/>
              <a:gd name="adj2" fmla="val 18165"/>
              <a:gd name="adj3" fmla="val 16911"/>
              <a:gd name="adj4" fmla="val 8593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lang="de-DE" altLang="de-DE" sz="800" dirty="0" smtClean="0">
                <a:latin typeface="+mj-lt"/>
                <a:cs typeface="Arial" pitchFamily="34" charset="0"/>
              </a:rPr>
              <a:t>Failover	COSP	(.207.167 </a:t>
            </a:r>
            <a:r>
              <a:rPr lang="de-DE" altLang="de-DE" sz="800" dirty="0">
                <a:latin typeface="+mj-lt"/>
                <a:cs typeface="Arial" pitchFamily="34" charset="0"/>
              </a:rPr>
              <a:t>/ vip-cosp.polizei-bw.net </a:t>
            </a:r>
            <a:r>
              <a:rPr lang="de-DE" altLang="de-DE" sz="800" dirty="0" smtClean="0">
                <a:latin typeface="+mj-lt"/>
                <a:cs typeface="Arial" pitchFamily="34" charset="0"/>
              </a:rPr>
              <a:t>)</a:t>
            </a:r>
            <a:endParaRPr lang="de-DE" altLang="de-DE" sz="800" dirty="0">
              <a:latin typeface="+mj-lt"/>
              <a:cs typeface="Arial" pitchFamily="34" charset="0"/>
            </a:endParaRPr>
          </a:p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lang="de-DE" altLang="de-DE" sz="800" dirty="0" smtClean="0">
                <a:latin typeface="+mj-lt"/>
                <a:cs typeface="Arial" pitchFamily="34" charset="0"/>
              </a:rPr>
              <a:t>Failover	IBWPKSP	(.207.177 </a:t>
            </a:r>
            <a:r>
              <a:rPr lang="de-DE" altLang="de-DE" sz="800" dirty="0">
                <a:latin typeface="+mj-lt"/>
                <a:cs typeface="Arial" pitchFamily="34" charset="0"/>
              </a:rPr>
              <a:t>/ vip-ibwpksp.polizei-bw.net </a:t>
            </a:r>
            <a:r>
              <a:rPr lang="de-DE" altLang="de-DE" sz="800" dirty="0" smtClean="0">
                <a:latin typeface="+mj-lt"/>
                <a:cs typeface="Arial" pitchFamily="34" charset="0"/>
              </a:rPr>
              <a:t>)</a:t>
            </a:r>
            <a:endParaRPr lang="de-DE" altLang="de-DE" sz="800" dirty="0">
              <a:latin typeface="+mj-lt"/>
              <a:cs typeface="Arial" pitchFamily="34" charset="0"/>
            </a:endParaRPr>
          </a:p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lang="de-DE" altLang="de-DE" sz="800" dirty="0" smtClean="0">
                <a:latin typeface="+mj-lt"/>
                <a:cs typeface="Arial" pitchFamily="34" charset="0"/>
              </a:rPr>
              <a:t>Failover	BWLAGEP	(.207.165 </a:t>
            </a:r>
            <a:r>
              <a:rPr lang="de-DE" altLang="de-DE" sz="800" dirty="0">
                <a:latin typeface="+mj-lt"/>
                <a:cs typeface="Arial" pitchFamily="34" charset="0"/>
              </a:rPr>
              <a:t>/ vip-bwlagep.polizei-bw.net </a:t>
            </a:r>
            <a:r>
              <a:rPr lang="de-DE" altLang="de-DE" sz="800" dirty="0" smtClean="0">
                <a:latin typeface="+mj-lt"/>
                <a:cs typeface="Arial" pitchFamily="34" charset="0"/>
              </a:rPr>
              <a:t>)</a:t>
            </a:r>
            <a:endParaRPr lang="de-DE" altLang="de-DE" sz="800" dirty="0">
              <a:latin typeface="+mj-lt"/>
              <a:cs typeface="Arial" pitchFamily="34" charset="0"/>
            </a:endParaRPr>
          </a:p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lang="de-DE" altLang="de-DE" sz="800" dirty="0" smtClean="0">
                <a:latin typeface="+mj-lt"/>
                <a:cs typeface="Arial" pitchFamily="34" charset="0"/>
              </a:rPr>
              <a:t>Failover	CVIDXP	(.207.176 </a:t>
            </a:r>
            <a:r>
              <a:rPr lang="de-DE" altLang="de-DE" sz="800" dirty="0">
                <a:latin typeface="+mj-lt"/>
                <a:cs typeface="Arial" pitchFamily="34" charset="0"/>
              </a:rPr>
              <a:t>/ vip-cvidxp.polizei-bw.net </a:t>
            </a:r>
            <a:r>
              <a:rPr lang="de-DE" altLang="de-DE" sz="800" dirty="0" smtClean="0">
                <a:latin typeface="+mj-lt"/>
                <a:cs typeface="Arial" pitchFamily="34" charset="0"/>
              </a:rPr>
              <a:t>)</a:t>
            </a:r>
            <a:endParaRPr lang="de-DE" altLang="de-DE" sz="800" dirty="0">
              <a:latin typeface="+mj-lt"/>
              <a:cs typeface="Arial" pitchFamily="34" charset="0"/>
            </a:endParaRPr>
          </a:p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lang="de-DE" altLang="de-DE" sz="800" dirty="0" smtClean="0">
                <a:latin typeface="+mj-lt"/>
                <a:cs typeface="Arial" pitchFamily="34" charset="0"/>
              </a:rPr>
              <a:t>Failover	COSARCH	</a:t>
            </a:r>
            <a:r>
              <a:rPr lang="de-DE" altLang="de-DE" sz="800" dirty="0">
                <a:latin typeface="+mj-lt"/>
                <a:cs typeface="Arial" pitchFamily="34" charset="0"/>
              </a:rPr>
              <a:t>(.207.182 </a:t>
            </a:r>
            <a:r>
              <a:rPr lang="de-DE" altLang="de-DE" sz="800" dirty="0" smtClean="0">
                <a:latin typeface="+mj-lt"/>
                <a:cs typeface="Arial" pitchFamily="34" charset="0"/>
              </a:rPr>
              <a:t>/ </a:t>
            </a:r>
            <a:r>
              <a:rPr lang="de-DE" altLang="de-DE" sz="800" dirty="0">
                <a:latin typeface="+mj-lt"/>
                <a:cs typeface="Arial" pitchFamily="34" charset="0"/>
              </a:rPr>
              <a:t>vip-cosarch.polizei-bw.net </a:t>
            </a:r>
            <a:r>
              <a:rPr lang="de-DE" altLang="de-DE" sz="800" dirty="0" smtClean="0">
                <a:latin typeface="+mj-lt"/>
                <a:cs typeface="Arial" pitchFamily="34" charset="0"/>
              </a:rPr>
              <a:t>)</a:t>
            </a:r>
          </a:p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lang="de-DE" altLang="de-DE" sz="800" dirty="0">
                <a:cs typeface="Arial" pitchFamily="34" charset="0"/>
              </a:rPr>
              <a:t>Failover	</a:t>
            </a:r>
            <a:r>
              <a:rPr lang="de-DE" altLang="de-DE" sz="800" dirty="0" smtClean="0"/>
              <a:t>RHELPDB1</a:t>
            </a:r>
            <a:r>
              <a:rPr lang="de-DE" sz="800" dirty="0" smtClean="0"/>
              <a:t>	( 207.180 </a:t>
            </a:r>
            <a:r>
              <a:rPr lang="de-DE" sz="800" dirty="0"/>
              <a:t>/ vip-rhelpdb1.polizei-bw.net </a:t>
            </a:r>
            <a:r>
              <a:rPr lang="de-DE" sz="800" dirty="0" smtClean="0"/>
              <a:t>)</a:t>
            </a:r>
          </a:p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lang="de-DE" sz="800" dirty="0" smtClean="0"/>
              <a:t>Failover LISAP	( 207.166 / </a:t>
            </a:r>
            <a:r>
              <a:rPr lang="de-DE" sz="800" dirty="0"/>
              <a:t>vip-lisap.polizei-bw.net </a:t>
            </a:r>
            <a:r>
              <a:rPr lang="de-DE" sz="800" dirty="0" smtClean="0"/>
              <a:t>)</a:t>
            </a:r>
          </a:p>
        </p:txBody>
      </p:sp>
      <p:sp>
        <p:nvSpPr>
          <p:cNvPr id="63" name="Textfeld 62"/>
          <p:cNvSpPr txBox="1"/>
          <p:nvPr/>
        </p:nvSpPr>
        <p:spPr>
          <a:xfrm>
            <a:off x="41347" y="416496"/>
            <a:ext cx="14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APV (…stu02)</a:t>
            </a:r>
            <a:endParaRPr lang="de-DE" dirty="0"/>
          </a:p>
        </p:txBody>
      </p:sp>
      <p:sp>
        <p:nvSpPr>
          <p:cNvPr id="64" name="Textfeld 63"/>
          <p:cNvSpPr txBox="1"/>
          <p:nvPr/>
        </p:nvSpPr>
        <p:spPr>
          <a:xfrm>
            <a:off x="5239664" y="416496"/>
            <a:ext cx="1605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BitBW</a:t>
            </a:r>
            <a:r>
              <a:rPr lang="de-DE" dirty="0" smtClean="0"/>
              <a:t> (…bit03)</a:t>
            </a:r>
            <a:endParaRPr lang="de-DE" dirty="0"/>
          </a:p>
        </p:txBody>
      </p:sp>
      <p:graphicFrame>
        <p:nvGraphicFramePr>
          <p:cNvPr id="35" name="Tabel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074168"/>
              </p:ext>
            </p:extLst>
          </p:nvPr>
        </p:nvGraphicFramePr>
        <p:xfrm>
          <a:off x="656629" y="8265368"/>
          <a:ext cx="5073190" cy="1601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6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3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2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5552">
                <a:tc>
                  <a:txBody>
                    <a:bodyPr/>
                    <a:lstStyle/>
                    <a:p>
                      <a:r>
                        <a:rPr lang="de-DE" sz="1000" dirty="0" smtClean="0"/>
                        <a:t>Umgebung</a:t>
                      </a:r>
                      <a:endParaRPr lang="de-DE" sz="1000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/>
                        <a:t>Servername</a:t>
                      </a:r>
                      <a:endParaRPr lang="de-DE" sz="1000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/>
                        <a:t>IP</a:t>
                      </a:r>
                      <a:endParaRPr lang="de-DE" sz="1000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/>
                        <a:t>Domain</a:t>
                      </a:r>
                      <a:endParaRPr lang="de-DE" sz="1000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/>
                        <a:t>Port</a:t>
                      </a:r>
                      <a:endParaRPr lang="de-DE" sz="1000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216"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Produktion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000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dirty="0" err="1" smtClean="0">
                          <a:solidFill>
                            <a:schemeClr val="tx1"/>
                          </a:solidFill>
                        </a:rPr>
                        <a:t>polsq</a:t>
                      </a:r>
                      <a:r>
                        <a:rPr lang="de-DE" sz="1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….</a:t>
                      </a:r>
                      <a:endParaRPr lang="de-DE" sz="1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000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80.155.</a:t>
                      </a:r>
                      <a:r>
                        <a:rPr lang="de-DE" sz="1000" b="1" dirty="0" smtClean="0">
                          <a:solidFill>
                            <a:schemeClr val="tx1"/>
                          </a:solidFill>
                        </a:rPr>
                        <a:t>207</a:t>
                      </a:r>
                      <a:r>
                        <a:rPr lang="de-DE" sz="1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.?</a:t>
                      </a:r>
                    </a:p>
                  </a:txBody>
                  <a:tcPr>
                    <a:solidFill>
                      <a:srgbClr val="FF000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polizei-bw.net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000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156</a:t>
                      </a:r>
                      <a:r>
                        <a:rPr lang="de-DE" sz="1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?</a:t>
                      </a:r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 / 157</a:t>
                      </a:r>
                      <a:r>
                        <a:rPr lang="de-DE" sz="1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?</a:t>
                      </a:r>
                      <a:endParaRPr lang="de-DE" sz="1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0000">
                        <a:alpha val="1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Schulung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1" dirty="0" err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de-DE" sz="1000" dirty="0" err="1" smtClean="0">
                          <a:solidFill>
                            <a:schemeClr val="tx1"/>
                          </a:solidFill>
                        </a:rPr>
                        <a:t>polsq</a:t>
                      </a:r>
                      <a:r>
                        <a:rPr lang="de-DE" sz="1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….</a:t>
                      </a:r>
                      <a:endParaRPr lang="de-DE" sz="1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80.155.</a:t>
                      </a:r>
                      <a:r>
                        <a:rPr lang="de-DE" sz="1000" b="1" dirty="0" smtClean="0">
                          <a:solidFill>
                            <a:schemeClr val="tx1"/>
                          </a:solidFill>
                        </a:rPr>
                        <a:t>205</a:t>
                      </a:r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de-DE" sz="1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?</a:t>
                      </a:r>
                    </a:p>
                  </a:txBody>
                  <a:tcPr>
                    <a:solidFill>
                      <a:srgbClr val="00B0F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spolizei-bw.edu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155?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208"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Entwicklung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1" dirty="0" err="1" smtClean="0">
                          <a:solidFill>
                            <a:schemeClr val="tx1"/>
                          </a:solidFill>
                        </a:rPr>
                        <a:t>e</a:t>
                      </a:r>
                      <a:r>
                        <a:rPr lang="de-DE" sz="1000" dirty="0" err="1" smtClean="0">
                          <a:solidFill>
                            <a:schemeClr val="tx1"/>
                          </a:solidFill>
                        </a:rPr>
                        <a:t>polsq</a:t>
                      </a:r>
                      <a:r>
                        <a:rPr lang="de-DE" sz="1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….</a:t>
                      </a:r>
                      <a:endParaRPr lang="de-DE" sz="1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F00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80.155.</a:t>
                      </a:r>
                      <a:r>
                        <a:rPr lang="de-DE" sz="1000" b="1" dirty="0" smtClean="0">
                          <a:solidFill>
                            <a:schemeClr val="tx1"/>
                          </a:solidFill>
                        </a:rPr>
                        <a:t>206</a:t>
                      </a:r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de-DE" sz="1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?</a:t>
                      </a:r>
                    </a:p>
                  </a:txBody>
                  <a:tcPr>
                    <a:solidFill>
                      <a:srgbClr val="FFFF00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tpolizei-bw.de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153</a:t>
                      </a:r>
                      <a:r>
                        <a:rPr lang="de-DE" sz="1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?</a:t>
                      </a:r>
                      <a:endParaRPr lang="de-DE" sz="1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F0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8208"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Referenz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dirty="0" err="1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de-DE" sz="1000" dirty="0" err="1" smtClean="0">
                          <a:solidFill>
                            <a:schemeClr val="tx1"/>
                          </a:solidFill>
                        </a:rPr>
                        <a:t>polsq</a:t>
                      </a:r>
                      <a:r>
                        <a:rPr lang="de-DE" sz="1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….</a:t>
                      </a:r>
                    </a:p>
                  </a:txBody>
                  <a:tcPr>
                    <a:solidFill>
                      <a:schemeClr val="accent4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80.155.</a:t>
                      </a:r>
                      <a:r>
                        <a:rPr lang="de-DE" sz="1000" b="1" dirty="0" smtClean="0">
                          <a:solidFill>
                            <a:schemeClr val="tx1"/>
                          </a:solidFill>
                        </a:rPr>
                        <a:t>208</a:t>
                      </a:r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de-DE" sz="1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?</a:t>
                      </a:r>
                    </a:p>
                  </a:txBody>
                  <a:tcPr>
                    <a:solidFill>
                      <a:schemeClr val="accent4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rpolizei-bw.org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153?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422090"/>
                  </a:ext>
                </a:extLst>
              </a:tr>
              <a:tr h="225552">
                <a:tc>
                  <a:txBody>
                    <a:bodyPr/>
                    <a:lstStyle/>
                    <a:p>
                      <a:r>
                        <a:rPr lang="de-DE" sz="1000" dirty="0" err="1" smtClean="0">
                          <a:solidFill>
                            <a:schemeClr val="tx1"/>
                          </a:solidFill>
                        </a:rPr>
                        <a:t>Networker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polsb0605stu02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kern="1200" dirty="0" smtClean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Pool: DDback01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polizei-bw.net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9000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5" name="Textfeld 54"/>
          <p:cNvSpPr txBox="1"/>
          <p:nvPr/>
        </p:nvSpPr>
        <p:spPr>
          <a:xfrm>
            <a:off x="4941168" y="1365374"/>
            <a:ext cx="1872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de-DE" sz="900" b="1" u="sng" dirty="0"/>
              <a:t>polsq0905bit03 </a:t>
            </a:r>
            <a:r>
              <a:rPr kumimoji="0" lang="de-DE" sz="9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(.</a:t>
            </a:r>
            <a:r>
              <a:rPr kumimoji="0" lang="de-DE" sz="9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207.55)  P</a:t>
            </a:r>
          </a:p>
          <a:p>
            <a:pPr lvl="0" algn="r">
              <a:defRPr/>
            </a:pPr>
            <a:r>
              <a:rPr lang="de-DE" sz="900" dirty="0" smtClean="0">
                <a:solidFill>
                  <a:schemeClr val="bg1">
                    <a:lumMod val="50000"/>
                  </a:schemeClr>
                </a:solidFill>
              </a:rPr>
              <a:t>IBWPSB FO </a:t>
            </a:r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1561</a:t>
            </a:r>
          </a:p>
          <a:p>
            <a:pPr lvl="0" algn="r">
              <a:defRPr/>
            </a:pPr>
            <a:r>
              <a:rPr lang="de-DE" sz="900" dirty="0"/>
              <a:t>CRIMEPSB 1562</a:t>
            </a:r>
          </a:p>
          <a:p>
            <a:pPr algn="r">
              <a:defRPr/>
            </a:pPr>
            <a:r>
              <a:rPr lang="de-DE" sz="900" dirty="0"/>
              <a:t>IBWREPP 1563</a:t>
            </a:r>
          </a:p>
          <a:p>
            <a:pPr lvl="0" algn="r">
              <a:defRPr/>
            </a:pPr>
            <a:r>
              <a:rPr lang="de-DE" sz="800" dirty="0">
                <a:solidFill>
                  <a:srgbClr val="FF0000"/>
                </a:solidFill>
              </a:rPr>
              <a:t>(nicht mehr produktiv) </a:t>
            </a:r>
            <a:r>
              <a:rPr lang="de-DE" sz="900" dirty="0" smtClean="0">
                <a:solidFill>
                  <a:schemeClr val="bg1">
                    <a:lumMod val="50000"/>
                  </a:schemeClr>
                </a:solidFill>
              </a:rPr>
              <a:t>PIAVP FO </a:t>
            </a:r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1564</a:t>
            </a:r>
          </a:p>
          <a:p>
            <a:pPr lvl="0" algn="r">
              <a:defRPr/>
            </a:pPr>
            <a:r>
              <a:rPr lang="de-DE" sz="900" dirty="0" smtClean="0">
                <a:solidFill>
                  <a:schemeClr val="bg1">
                    <a:lumMod val="50000"/>
                  </a:schemeClr>
                </a:solidFill>
              </a:rPr>
              <a:t>IBWX FO </a:t>
            </a:r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1566</a:t>
            </a:r>
          </a:p>
          <a:p>
            <a:pPr lvl="0" algn="r">
              <a:defRPr/>
            </a:pPr>
            <a:r>
              <a:rPr lang="de-DE" sz="900" dirty="0" smtClean="0">
                <a:solidFill>
                  <a:schemeClr val="bg1">
                    <a:lumMod val="50000"/>
                  </a:schemeClr>
                </a:solidFill>
              </a:rPr>
              <a:t>PERSUEPP FO </a:t>
            </a:r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1567</a:t>
            </a:r>
          </a:p>
          <a:p>
            <a:pPr algn="r">
              <a:defRPr/>
            </a:pPr>
            <a:r>
              <a:rPr lang="de-DE" sz="900" dirty="0"/>
              <a:t>CRIMEARC 1572</a:t>
            </a:r>
          </a:p>
        </p:txBody>
      </p:sp>
    </p:spTree>
    <p:extLst>
      <p:ext uri="{BB962C8B-B14F-4D97-AF65-F5344CB8AC3E}">
        <p14:creationId xmlns:p14="http://schemas.microsoft.com/office/powerpoint/2010/main" val="313108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hteck 28"/>
          <p:cNvSpPr/>
          <p:nvPr/>
        </p:nvSpPr>
        <p:spPr>
          <a:xfrm>
            <a:off x="44624" y="4736976"/>
            <a:ext cx="6765476" cy="369333"/>
          </a:xfrm>
          <a:prstGeom prst="rect">
            <a:avLst/>
          </a:prstGeom>
          <a:solidFill>
            <a:schemeClr val="accent4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44624" y="713109"/>
            <a:ext cx="6765476" cy="4027641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368422" y="128464"/>
            <a:ext cx="1977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Übersicht DB</a:t>
            </a:r>
            <a:r>
              <a:rPr kumimoji="0" lang="de-DE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2020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44622" y="4232921"/>
            <a:ext cx="15819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900" b="1" u="sng" dirty="0">
                <a:solidFill>
                  <a:prstClr val="black"/>
                </a:solidFill>
              </a:rPr>
              <a:t>epolsq0a02stu02 </a:t>
            </a:r>
            <a:r>
              <a:rPr kumimoji="0" lang="de-DE" sz="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(.</a:t>
            </a:r>
            <a:r>
              <a:rPr kumimoji="0" lang="de-DE" sz="9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206.138) P</a:t>
            </a:r>
            <a:endParaRPr kumimoji="0" lang="de-DE" sz="9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AMSE </a:t>
            </a:r>
            <a:r>
              <a:rPr lang="de-DE" sz="900" dirty="0" smtClean="0">
                <a:solidFill>
                  <a:schemeClr val="bg1">
                    <a:lumMod val="50000"/>
                  </a:schemeClr>
                </a:solidFill>
                <a:latin typeface="Calibri"/>
              </a:rPr>
              <a:t>FO </a:t>
            </a:r>
            <a:r>
              <a:rPr lang="de-DE" sz="9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1531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>
                <a:latin typeface="Calibri"/>
              </a:rPr>
              <a:t>AMSQS 1532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5301208" y="4232920"/>
            <a:ext cx="15121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900" b="1" u="sng" dirty="0"/>
              <a:t>epolsq0a02bit03 </a:t>
            </a:r>
            <a:r>
              <a:rPr kumimoji="0" lang="de-DE" sz="9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(.</a:t>
            </a:r>
            <a:r>
              <a:rPr kumimoji="0" lang="de-DE" sz="9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206.55) P</a:t>
            </a:r>
            <a:endParaRPr kumimoji="0" lang="de-DE" sz="900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 smtClean="0">
                <a:latin typeface="Calibri"/>
              </a:rPr>
              <a:t>AMSE </a:t>
            </a:r>
            <a:r>
              <a:rPr lang="de-DE" sz="900" dirty="0">
                <a:latin typeface="Calibri"/>
              </a:rPr>
              <a:t>1531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>
                <a:latin typeface="Calibri"/>
              </a:rPr>
              <a:t>AMSQS FO 1532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3501008" y="2971616"/>
            <a:ext cx="2359688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COSE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(.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206.176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/ vip-cose.tpolizei-bw.de )</a:t>
            </a:r>
          </a:p>
          <a:p>
            <a:pPr>
              <a:defRPr/>
            </a:pP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IBWPKSE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(.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206.165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/ vip-ibwpkse.tpolizei-bw.de )</a:t>
            </a:r>
          </a:p>
          <a:p>
            <a:pPr>
              <a:defRPr/>
            </a:pP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BWLAGEE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(.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206.172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/ vip-bwlagee.tpolizei-bw.de 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)</a:t>
            </a:r>
          </a:p>
          <a:p>
            <a:pPr>
              <a:defRPr/>
            </a:pP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CVIDXE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(.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206.166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/ vip-cvidxe.tpolizei-bw.de 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)</a:t>
            </a:r>
          </a:p>
          <a:p>
            <a:pPr>
              <a:defRPr/>
            </a:pP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RHELEDB2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(.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206.186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/ vip-rheledb2.tpolizei-bw.de )</a:t>
            </a:r>
          </a:p>
          <a:p>
            <a:pPr>
              <a:defRPr/>
            </a:pP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IBWREPQS (.206.177 / vip-ibwrepqs.tpolizei-bw.de )</a:t>
            </a:r>
          </a:p>
          <a:p>
            <a:pPr>
              <a:defRPr/>
            </a:pP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APEX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(.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206.174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/ vip-apex.tpolizei-bw.de 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)</a:t>
            </a:r>
          </a:p>
          <a:p>
            <a:pPr>
              <a:defRPr/>
            </a:pP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XAMSE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(.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206.175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/ vip-xamse.tpolizei-bw.de )</a:t>
            </a:r>
          </a:p>
          <a:p>
            <a:pPr>
              <a:defRPr/>
            </a:pP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LISAE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(.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206.173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/ 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vip-lisae.tpolizei-bw.de )</a:t>
            </a:r>
            <a:endParaRPr lang="de-DE" sz="800" dirty="0">
              <a:solidFill>
                <a:prstClr val="black"/>
              </a:solidFill>
              <a:cs typeface="Arial" pitchFamily="34" charset="0"/>
            </a:endParaRPr>
          </a:p>
        </p:txBody>
      </p:sp>
      <p:graphicFrame>
        <p:nvGraphicFramePr>
          <p:cNvPr id="30" name="Tabel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422275"/>
              </p:ext>
            </p:extLst>
          </p:nvPr>
        </p:nvGraphicFramePr>
        <p:xfrm>
          <a:off x="656629" y="8265368"/>
          <a:ext cx="5073190" cy="1601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6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3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2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5552">
                <a:tc>
                  <a:txBody>
                    <a:bodyPr/>
                    <a:lstStyle/>
                    <a:p>
                      <a:r>
                        <a:rPr lang="de-DE" sz="1000" dirty="0" smtClean="0"/>
                        <a:t>Umgebung</a:t>
                      </a:r>
                      <a:endParaRPr lang="de-DE" sz="1000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/>
                        <a:t>Servername</a:t>
                      </a:r>
                      <a:endParaRPr lang="de-DE" sz="1000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/>
                        <a:t>IP</a:t>
                      </a:r>
                      <a:endParaRPr lang="de-DE" sz="1000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/>
                        <a:t>Domain</a:t>
                      </a:r>
                      <a:endParaRPr lang="de-DE" sz="1000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/>
                        <a:t>Port</a:t>
                      </a:r>
                      <a:endParaRPr lang="de-DE" sz="1000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216"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Produktion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000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dirty="0" err="1" smtClean="0">
                          <a:solidFill>
                            <a:schemeClr val="tx1"/>
                          </a:solidFill>
                        </a:rPr>
                        <a:t>polsq</a:t>
                      </a:r>
                      <a:r>
                        <a:rPr lang="de-DE" sz="1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….</a:t>
                      </a:r>
                      <a:endParaRPr lang="de-DE" sz="1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000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80.155.</a:t>
                      </a:r>
                      <a:r>
                        <a:rPr lang="de-DE" sz="1000" b="1" dirty="0" smtClean="0">
                          <a:solidFill>
                            <a:schemeClr val="tx1"/>
                          </a:solidFill>
                        </a:rPr>
                        <a:t>207</a:t>
                      </a:r>
                      <a:r>
                        <a:rPr lang="de-DE" sz="1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.?</a:t>
                      </a:r>
                    </a:p>
                  </a:txBody>
                  <a:tcPr>
                    <a:solidFill>
                      <a:srgbClr val="FF000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polizei-bw.net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000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156</a:t>
                      </a:r>
                      <a:r>
                        <a:rPr lang="de-DE" sz="1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?</a:t>
                      </a:r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 / 157</a:t>
                      </a:r>
                      <a:r>
                        <a:rPr lang="de-DE" sz="1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?</a:t>
                      </a:r>
                      <a:endParaRPr lang="de-DE" sz="1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0000">
                        <a:alpha val="1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Schulung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1" dirty="0" err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de-DE" sz="1000" dirty="0" err="1" smtClean="0">
                          <a:solidFill>
                            <a:schemeClr val="tx1"/>
                          </a:solidFill>
                        </a:rPr>
                        <a:t>polsq</a:t>
                      </a:r>
                      <a:r>
                        <a:rPr lang="de-DE" sz="1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….</a:t>
                      </a:r>
                      <a:endParaRPr lang="de-DE" sz="1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80.155.</a:t>
                      </a:r>
                      <a:r>
                        <a:rPr lang="de-DE" sz="1000" b="1" dirty="0" smtClean="0">
                          <a:solidFill>
                            <a:schemeClr val="tx1"/>
                          </a:solidFill>
                        </a:rPr>
                        <a:t>205</a:t>
                      </a:r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de-DE" sz="1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?</a:t>
                      </a:r>
                    </a:p>
                  </a:txBody>
                  <a:tcPr>
                    <a:solidFill>
                      <a:srgbClr val="00B0F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spolizei-bw.edu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155?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208"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Entwicklung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1" dirty="0" err="1" smtClean="0">
                          <a:solidFill>
                            <a:schemeClr val="tx1"/>
                          </a:solidFill>
                        </a:rPr>
                        <a:t>e</a:t>
                      </a:r>
                      <a:r>
                        <a:rPr lang="de-DE" sz="1000" dirty="0" err="1" smtClean="0">
                          <a:solidFill>
                            <a:schemeClr val="tx1"/>
                          </a:solidFill>
                        </a:rPr>
                        <a:t>polsq</a:t>
                      </a:r>
                      <a:r>
                        <a:rPr lang="de-DE" sz="1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….</a:t>
                      </a:r>
                      <a:endParaRPr lang="de-DE" sz="1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F00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80.155.</a:t>
                      </a:r>
                      <a:r>
                        <a:rPr lang="de-DE" sz="1000" b="1" dirty="0" smtClean="0">
                          <a:solidFill>
                            <a:schemeClr val="tx1"/>
                          </a:solidFill>
                        </a:rPr>
                        <a:t>206</a:t>
                      </a:r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de-DE" sz="1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?</a:t>
                      </a:r>
                    </a:p>
                  </a:txBody>
                  <a:tcPr>
                    <a:solidFill>
                      <a:srgbClr val="FFFF00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tpolizei-bw.de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153</a:t>
                      </a:r>
                      <a:r>
                        <a:rPr lang="de-DE" sz="1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?</a:t>
                      </a:r>
                      <a:endParaRPr lang="de-DE" sz="1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F0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8208"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Referenz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dirty="0" err="1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de-DE" sz="1000" dirty="0" err="1" smtClean="0">
                          <a:solidFill>
                            <a:schemeClr val="tx1"/>
                          </a:solidFill>
                        </a:rPr>
                        <a:t>polsq</a:t>
                      </a:r>
                      <a:r>
                        <a:rPr lang="de-DE" sz="1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….</a:t>
                      </a:r>
                    </a:p>
                  </a:txBody>
                  <a:tcPr>
                    <a:solidFill>
                      <a:schemeClr val="accent4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80.155.</a:t>
                      </a:r>
                      <a:r>
                        <a:rPr lang="de-DE" sz="1000" b="1" dirty="0" smtClean="0">
                          <a:solidFill>
                            <a:schemeClr val="tx1"/>
                          </a:solidFill>
                        </a:rPr>
                        <a:t>208</a:t>
                      </a:r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de-DE" sz="1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?</a:t>
                      </a:r>
                    </a:p>
                  </a:txBody>
                  <a:tcPr>
                    <a:solidFill>
                      <a:schemeClr val="accent4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prstClr val="black"/>
                          </a:solidFill>
                          <a:cs typeface="Arial" pitchFamily="34" charset="0"/>
                        </a:rPr>
                        <a:t>rpolizei-bw.org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153?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422090"/>
                  </a:ext>
                </a:extLst>
              </a:tr>
              <a:tr h="225552">
                <a:tc>
                  <a:txBody>
                    <a:bodyPr/>
                    <a:lstStyle/>
                    <a:p>
                      <a:r>
                        <a:rPr lang="de-DE" sz="1000" dirty="0" err="1" smtClean="0">
                          <a:solidFill>
                            <a:schemeClr val="tx1"/>
                          </a:solidFill>
                        </a:rPr>
                        <a:t>Networker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polsb0605stu02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kern="1200" dirty="0" smtClean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Pool: DDback01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polizei-bw.net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</a:rPr>
                        <a:t>9000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1" name="Textfeld 30"/>
          <p:cNvSpPr txBox="1"/>
          <p:nvPr/>
        </p:nvSpPr>
        <p:spPr>
          <a:xfrm>
            <a:off x="5820537" y="9675331"/>
            <a:ext cx="10374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Stand 20201102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0" y="9675331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dirty="0" smtClean="0">
                <a:solidFill>
                  <a:prstClr val="black"/>
                </a:solidFill>
                <a:latin typeface="Calibri"/>
              </a:rPr>
              <a:t>[VOG]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AutoShape 22"/>
          <p:cNvSpPr>
            <a:spLocks noChangeArrowheads="1"/>
          </p:cNvSpPr>
          <p:nvPr/>
        </p:nvSpPr>
        <p:spPr bwMode="auto">
          <a:xfrm>
            <a:off x="1623246" y="4304928"/>
            <a:ext cx="3749970" cy="362641"/>
          </a:xfrm>
          <a:prstGeom prst="leftRightArrowCallout">
            <a:avLst>
              <a:gd name="adj1" fmla="val 25000"/>
              <a:gd name="adj2" fmla="val 25000"/>
              <a:gd name="adj3" fmla="val 44487"/>
              <a:gd name="adj4" fmla="val 86066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kumimoji="0" lang="de-DE" altLang="de-DE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Failover AMSE	(.</a:t>
            </a:r>
            <a:r>
              <a:rPr kumimoji="0" lang="de-DE" alt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206.151 </a:t>
            </a:r>
            <a:r>
              <a:rPr kumimoji="0" lang="de-DE" altLang="de-DE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/ </a:t>
            </a:r>
            <a:r>
              <a:rPr lang="de-DE" sz="800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vip-amse.tpolizei-bw.de</a:t>
            </a:r>
            <a:r>
              <a:rPr kumimoji="0" lang="de-DE" alt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)</a:t>
            </a:r>
          </a:p>
          <a:p>
            <a:pPr lvl="0"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lang="de-DE" altLang="de-DE" sz="800" dirty="0">
                <a:solidFill>
                  <a:prstClr val="black"/>
                </a:solidFill>
                <a:cs typeface="Arial" pitchFamily="34" charset="0"/>
              </a:rPr>
              <a:t>Failover AMSQS	(.206.152 / </a:t>
            </a:r>
            <a:r>
              <a:rPr lang="de-DE" altLang="de-DE" sz="800" dirty="0" smtClean="0">
                <a:solidFill>
                  <a:prstClr val="black"/>
                </a:solidFill>
                <a:cs typeface="Arial" pitchFamily="34" charset="0"/>
              </a:rPr>
              <a:t>vip-amsqs.tpolizei-bw.de )</a:t>
            </a:r>
            <a:endParaRPr kumimoji="0" lang="de-DE" alt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1" y="704529"/>
            <a:ext cx="162652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u="sng" dirty="0">
                <a:latin typeface="Calibri"/>
              </a:rPr>
              <a:t>epolsq0a05stu02 </a:t>
            </a:r>
            <a:r>
              <a:rPr lang="de-DE" sz="900" b="1" u="sng" dirty="0" smtClean="0">
                <a:latin typeface="Calibri"/>
              </a:rPr>
              <a:t> </a:t>
            </a:r>
            <a:r>
              <a:rPr lang="de-DE" sz="900" b="1" u="sng" dirty="0">
                <a:latin typeface="Calibri"/>
              </a:rPr>
              <a:t>(.206.136</a:t>
            </a:r>
            <a:r>
              <a:rPr lang="de-DE" sz="900" b="1" u="sng" dirty="0" smtClean="0">
                <a:latin typeface="Calibri"/>
              </a:rPr>
              <a:t>) P</a:t>
            </a:r>
            <a:endParaRPr lang="de-DE" sz="900" b="1" u="sng" dirty="0">
              <a:latin typeface="Calibri"/>
            </a:endParaRPr>
          </a:p>
          <a:p>
            <a:pPr algn="r"/>
            <a:r>
              <a:rPr lang="de-DE" sz="900" dirty="0" smtClean="0"/>
              <a:t>IBWE FO 1531</a:t>
            </a:r>
          </a:p>
          <a:p>
            <a:pPr algn="r"/>
            <a:r>
              <a:rPr lang="de-DE" sz="900" dirty="0" smtClean="0"/>
              <a:t>CRIMEE 1532</a:t>
            </a:r>
          </a:p>
          <a:p>
            <a:pPr algn="r"/>
            <a:r>
              <a:rPr lang="de-DE" sz="900" dirty="0" smtClean="0"/>
              <a:t>IBWREPE 1533</a:t>
            </a:r>
          </a:p>
          <a:p>
            <a:pPr algn="r"/>
            <a:r>
              <a:rPr lang="de-DE" sz="900" dirty="0" smtClean="0"/>
              <a:t>PERSUEPE FO 1537</a:t>
            </a:r>
          </a:p>
          <a:p>
            <a:pPr algn="r"/>
            <a:r>
              <a:rPr lang="de-DE" sz="900" dirty="0" smtClean="0"/>
              <a:t>REPOSE </a:t>
            </a:r>
            <a:r>
              <a:rPr lang="de-DE" sz="900" dirty="0"/>
              <a:t>FO </a:t>
            </a:r>
            <a:r>
              <a:rPr lang="de-DE" sz="900" dirty="0" smtClean="0"/>
              <a:t>1539</a:t>
            </a:r>
          </a:p>
          <a:p>
            <a:pPr algn="r"/>
            <a:r>
              <a:rPr lang="de-DE" sz="900" dirty="0"/>
              <a:t>PIAVQS </a:t>
            </a:r>
            <a:r>
              <a:rPr lang="de-DE" sz="900" dirty="0" smtClean="0"/>
              <a:t>1540</a:t>
            </a:r>
            <a:endParaRPr lang="de-DE" sz="900" dirty="0"/>
          </a:p>
          <a:p>
            <a:pPr algn="r"/>
            <a:r>
              <a:rPr lang="de-DE" sz="900" dirty="0" smtClean="0"/>
              <a:t>RHELEDB1 FO 1541</a:t>
            </a:r>
          </a:p>
          <a:p>
            <a:pPr algn="r"/>
            <a:r>
              <a:rPr lang="de-DE" sz="900" dirty="0" smtClean="0"/>
              <a:t>CRIMEQS 1542</a:t>
            </a:r>
            <a:endParaRPr lang="de-DE" sz="900" dirty="0"/>
          </a:p>
        </p:txBody>
      </p:sp>
      <p:sp>
        <p:nvSpPr>
          <p:cNvPr id="23" name="Textfeld 22"/>
          <p:cNvSpPr txBox="1"/>
          <p:nvPr/>
        </p:nvSpPr>
        <p:spPr>
          <a:xfrm>
            <a:off x="5301208" y="704528"/>
            <a:ext cx="151216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u="sng" dirty="0" smtClean="0">
                <a:latin typeface="Calibri"/>
              </a:rPr>
              <a:t>epolsq0a05bit03 </a:t>
            </a:r>
            <a:r>
              <a:rPr lang="de-DE" sz="900" b="1" u="sng" dirty="0">
                <a:latin typeface="Calibri"/>
              </a:rPr>
              <a:t>(.206.53</a:t>
            </a:r>
            <a:r>
              <a:rPr lang="de-DE" sz="900" b="1" u="sng" dirty="0" smtClean="0">
                <a:latin typeface="Calibri"/>
              </a:rPr>
              <a:t>) P</a:t>
            </a:r>
            <a:endParaRPr lang="de-DE" sz="900" b="1" u="sng" dirty="0">
              <a:latin typeface="Calibri"/>
            </a:endParaRPr>
          </a:p>
          <a:p>
            <a:pPr algn="r"/>
            <a:r>
              <a:rPr lang="de-DE" sz="900" dirty="0" smtClean="0"/>
              <a:t>IBWE 1531</a:t>
            </a:r>
          </a:p>
          <a:p>
            <a:pPr algn="r"/>
            <a:r>
              <a:rPr lang="de-DE" sz="900" dirty="0" smtClean="0"/>
              <a:t>CRIMEE FO 1532</a:t>
            </a:r>
          </a:p>
          <a:p>
            <a:pPr algn="r"/>
            <a:r>
              <a:rPr lang="de-DE" sz="900" dirty="0" smtClean="0"/>
              <a:t>IBWREPE FO 1533</a:t>
            </a:r>
          </a:p>
          <a:p>
            <a:pPr algn="r"/>
            <a:r>
              <a:rPr lang="de-DE" sz="900" dirty="0" smtClean="0"/>
              <a:t>PERSUEPE 1537</a:t>
            </a:r>
          </a:p>
          <a:p>
            <a:pPr algn="r"/>
            <a:r>
              <a:rPr lang="de-DE" sz="900" dirty="0" smtClean="0"/>
              <a:t>REPOSE 1539</a:t>
            </a:r>
          </a:p>
          <a:p>
            <a:pPr algn="r"/>
            <a:r>
              <a:rPr lang="de-DE" sz="900" dirty="0"/>
              <a:t>PIAVQS FO </a:t>
            </a:r>
            <a:r>
              <a:rPr lang="de-DE" sz="900" dirty="0" smtClean="0"/>
              <a:t>1540</a:t>
            </a:r>
          </a:p>
          <a:p>
            <a:pPr algn="r"/>
            <a:r>
              <a:rPr lang="de-DE" sz="900" dirty="0"/>
              <a:t>RHELEDB1 </a:t>
            </a:r>
            <a:r>
              <a:rPr lang="de-DE" sz="900" dirty="0" smtClean="0"/>
              <a:t>1541</a:t>
            </a:r>
          </a:p>
          <a:p>
            <a:pPr algn="r"/>
            <a:r>
              <a:rPr lang="de-DE" sz="900" dirty="0" smtClean="0"/>
              <a:t>CRIMEQS </a:t>
            </a:r>
            <a:r>
              <a:rPr lang="de-DE" sz="900" dirty="0"/>
              <a:t>FO </a:t>
            </a:r>
            <a:r>
              <a:rPr lang="de-DE" sz="900" dirty="0" smtClean="0"/>
              <a:t>1542</a:t>
            </a:r>
            <a:endParaRPr lang="de-DE" sz="900" dirty="0"/>
          </a:p>
        </p:txBody>
      </p:sp>
      <p:sp>
        <p:nvSpPr>
          <p:cNvPr id="24" name="AutoShape 22"/>
          <p:cNvSpPr>
            <a:spLocks noChangeArrowheads="1"/>
          </p:cNvSpPr>
          <p:nvPr/>
        </p:nvSpPr>
        <p:spPr bwMode="auto">
          <a:xfrm>
            <a:off x="1626522" y="920552"/>
            <a:ext cx="3746694" cy="1147478"/>
          </a:xfrm>
          <a:prstGeom prst="leftRightArrowCallout">
            <a:avLst>
              <a:gd name="adj1" fmla="val 25000"/>
              <a:gd name="adj2" fmla="val 18165"/>
              <a:gd name="adj3" fmla="val 16911"/>
              <a:gd name="adj4" fmla="val 8593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lang="de-DE" altLang="de-DE" sz="800" dirty="0" smtClean="0">
                <a:latin typeface="+mj-lt"/>
                <a:cs typeface="Arial" pitchFamily="34" charset="0"/>
              </a:rPr>
              <a:t>Failover	IBWE	(.206.163 </a:t>
            </a:r>
            <a:r>
              <a:rPr lang="de-DE" altLang="de-DE" sz="800" dirty="0">
                <a:latin typeface="+mj-lt"/>
                <a:cs typeface="Arial" pitchFamily="34" charset="0"/>
              </a:rPr>
              <a:t>/ vip-ibwe.tpolizei-bw.de </a:t>
            </a:r>
            <a:r>
              <a:rPr lang="de-DE" altLang="de-DE" sz="800" dirty="0" smtClean="0">
                <a:latin typeface="+mj-lt"/>
                <a:cs typeface="Arial" pitchFamily="34" charset="0"/>
              </a:rPr>
              <a:t>)</a:t>
            </a:r>
            <a:endParaRPr lang="de-DE" altLang="de-DE" sz="800" dirty="0">
              <a:latin typeface="+mj-lt"/>
              <a:cs typeface="Arial" pitchFamily="34" charset="0"/>
            </a:endParaRPr>
          </a:p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lang="de-DE" altLang="de-DE" sz="800" dirty="0" smtClean="0">
                <a:latin typeface="+mj-lt"/>
                <a:cs typeface="Arial" pitchFamily="34" charset="0"/>
              </a:rPr>
              <a:t>Failover	CRIMEE	(.206.167 </a:t>
            </a:r>
            <a:r>
              <a:rPr lang="de-DE" altLang="de-DE" sz="800" dirty="0">
                <a:latin typeface="+mj-lt"/>
                <a:cs typeface="Arial" pitchFamily="34" charset="0"/>
              </a:rPr>
              <a:t>/ vip-crimee.tpolizei-bw.de </a:t>
            </a:r>
            <a:r>
              <a:rPr lang="de-DE" altLang="de-DE" sz="800" dirty="0" smtClean="0">
                <a:latin typeface="+mj-lt"/>
                <a:cs typeface="Arial" pitchFamily="34" charset="0"/>
              </a:rPr>
              <a:t>)</a:t>
            </a:r>
            <a:endParaRPr lang="de-DE" altLang="de-DE" sz="800" dirty="0">
              <a:latin typeface="+mj-lt"/>
              <a:cs typeface="Arial" pitchFamily="34" charset="0"/>
            </a:endParaRPr>
          </a:p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lang="de-DE" altLang="de-DE" sz="800" dirty="0" smtClean="0">
                <a:latin typeface="+mj-lt"/>
                <a:cs typeface="Arial" pitchFamily="34" charset="0"/>
              </a:rPr>
              <a:t>Failover	IBWREPE	(.206.164 </a:t>
            </a:r>
            <a:r>
              <a:rPr lang="de-DE" altLang="de-DE" sz="800" dirty="0">
                <a:latin typeface="+mj-lt"/>
                <a:cs typeface="Arial" pitchFamily="34" charset="0"/>
              </a:rPr>
              <a:t>/ vip-ibwrepe.tpolizei-bw.de </a:t>
            </a:r>
            <a:r>
              <a:rPr lang="de-DE" altLang="de-DE" sz="800" dirty="0" smtClean="0">
                <a:latin typeface="+mj-lt"/>
                <a:cs typeface="Arial" pitchFamily="34" charset="0"/>
              </a:rPr>
              <a:t>)</a:t>
            </a:r>
            <a:endParaRPr lang="de-DE" altLang="de-DE" sz="800" dirty="0">
              <a:latin typeface="+mj-lt"/>
              <a:cs typeface="Arial" pitchFamily="34" charset="0"/>
            </a:endParaRPr>
          </a:p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lang="de-DE" altLang="de-DE" sz="800" dirty="0" smtClean="0">
                <a:latin typeface="+mj-lt"/>
                <a:cs typeface="Arial" pitchFamily="34" charset="0"/>
              </a:rPr>
              <a:t>Failover	PERSUEPE	(.206.168 / </a:t>
            </a:r>
            <a:r>
              <a:rPr lang="de-DE" altLang="de-DE" sz="800" dirty="0">
                <a:latin typeface="+mj-lt"/>
                <a:cs typeface="Arial" pitchFamily="34" charset="0"/>
              </a:rPr>
              <a:t>vip-persuepe.tpolizei-bw.de </a:t>
            </a:r>
            <a:r>
              <a:rPr lang="de-DE" altLang="de-DE" sz="800" dirty="0" smtClean="0">
                <a:latin typeface="+mj-lt"/>
                <a:cs typeface="Arial" pitchFamily="34" charset="0"/>
              </a:rPr>
              <a:t>)</a:t>
            </a:r>
          </a:p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lang="de-DE" altLang="de-DE" sz="800" dirty="0">
                <a:cs typeface="Arial" pitchFamily="34" charset="0"/>
              </a:rPr>
              <a:t>Failover	</a:t>
            </a:r>
            <a:r>
              <a:rPr lang="de-DE" sz="800" dirty="0" smtClean="0"/>
              <a:t>REPOSE	( 206.162 </a:t>
            </a:r>
            <a:r>
              <a:rPr lang="de-DE" sz="800" dirty="0"/>
              <a:t>/ vip-repose.tpolizei-bw.de </a:t>
            </a:r>
            <a:r>
              <a:rPr lang="de-DE" sz="800" dirty="0" smtClean="0"/>
              <a:t>)</a:t>
            </a:r>
          </a:p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lang="de-DE" sz="800" dirty="0" smtClean="0"/>
              <a:t>Failover PIAVQS	( 206.170 / </a:t>
            </a:r>
            <a:r>
              <a:rPr lang="de-DE" sz="800" dirty="0"/>
              <a:t>vip-piavqs.tpolizei-bw.de </a:t>
            </a:r>
            <a:r>
              <a:rPr lang="de-DE" sz="800" dirty="0" smtClean="0"/>
              <a:t>)</a:t>
            </a:r>
          </a:p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lang="de-DE" sz="800" dirty="0"/>
              <a:t>Failover RHELEDB1	( 206.185 / vip-rheledb1.tpolizei-bw.de )</a:t>
            </a:r>
          </a:p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lang="de-DE" altLang="de-DE" sz="800" dirty="0">
                <a:cs typeface="Arial" pitchFamily="34" charset="0"/>
              </a:rPr>
              <a:t>Failover	</a:t>
            </a:r>
            <a:r>
              <a:rPr lang="de-DE" altLang="de-DE" sz="800" dirty="0" smtClean="0">
                <a:cs typeface="Arial" pitchFamily="34" charset="0"/>
              </a:rPr>
              <a:t>CRIMEQS</a:t>
            </a:r>
            <a:r>
              <a:rPr lang="de-DE" altLang="de-DE" sz="800" dirty="0">
                <a:cs typeface="Arial" pitchFamily="34" charset="0"/>
              </a:rPr>
              <a:t>	(.</a:t>
            </a:r>
            <a:r>
              <a:rPr lang="de-DE" altLang="de-DE" sz="800" dirty="0" smtClean="0">
                <a:cs typeface="Arial" pitchFamily="34" charset="0"/>
              </a:rPr>
              <a:t>206.178 </a:t>
            </a:r>
            <a:r>
              <a:rPr lang="de-DE" altLang="de-DE" sz="800" dirty="0">
                <a:cs typeface="Arial" pitchFamily="34" charset="0"/>
              </a:rPr>
              <a:t>/ </a:t>
            </a:r>
            <a:r>
              <a:rPr lang="de-DE" altLang="de-DE" sz="800" dirty="0" smtClean="0">
                <a:cs typeface="Arial" pitchFamily="34" charset="0"/>
              </a:rPr>
              <a:t>vip-crimeqs.tpolizei-bw.de )</a:t>
            </a:r>
            <a:endParaRPr lang="de-DE" altLang="de-DE" sz="800" dirty="0">
              <a:cs typeface="Arial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44624" y="4736978"/>
            <a:ext cx="158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900" b="1" u="sng" dirty="0">
                <a:solidFill>
                  <a:prstClr val="black"/>
                </a:solidFill>
              </a:rPr>
              <a:t>rpolsq0a06stu02 </a:t>
            </a:r>
            <a:r>
              <a:rPr kumimoji="0" lang="de-DE" sz="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(.</a:t>
            </a:r>
            <a:r>
              <a:rPr kumimoji="0" lang="de-DE" sz="9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208.141) P</a:t>
            </a:r>
            <a:endParaRPr kumimoji="0" lang="de-DE" sz="9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 smtClean="0">
                <a:solidFill>
                  <a:schemeClr val="bg1">
                    <a:lumMod val="50000"/>
                  </a:schemeClr>
                </a:solidFill>
                <a:latin typeface="Calibri"/>
              </a:rPr>
              <a:t>EPOSTE</a:t>
            </a:r>
            <a:r>
              <a:rPr kumimoji="0" lang="de-DE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FO 1536</a:t>
            </a:r>
            <a:endParaRPr kumimoji="0" lang="de-DE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5301210" y="4736977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900" b="1" u="sng" dirty="0">
                <a:solidFill>
                  <a:prstClr val="black"/>
                </a:solidFill>
              </a:rPr>
              <a:t>rpolsq0a06bit03 </a:t>
            </a:r>
            <a:r>
              <a:rPr kumimoji="0" lang="de-DE" sz="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(.</a:t>
            </a:r>
            <a:r>
              <a:rPr kumimoji="0" lang="de-DE" sz="9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208.41) P</a:t>
            </a:r>
            <a:endParaRPr kumimoji="0" lang="de-DE" sz="9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 smtClean="0">
                <a:solidFill>
                  <a:prstClr val="black"/>
                </a:solidFill>
                <a:latin typeface="Calibri"/>
              </a:rPr>
              <a:t>EPOSTE</a:t>
            </a:r>
            <a:r>
              <a:rPr kumimoji="0" lang="de-DE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1536</a:t>
            </a:r>
          </a:p>
        </p:txBody>
      </p:sp>
      <p:sp>
        <p:nvSpPr>
          <p:cNvPr id="28" name="AutoShape 22"/>
          <p:cNvSpPr>
            <a:spLocks noChangeArrowheads="1"/>
          </p:cNvSpPr>
          <p:nvPr/>
        </p:nvSpPr>
        <p:spPr bwMode="auto">
          <a:xfrm>
            <a:off x="1623248" y="4808986"/>
            <a:ext cx="3749970" cy="211682"/>
          </a:xfrm>
          <a:prstGeom prst="leftRightArrowCallout">
            <a:avLst>
              <a:gd name="adj1" fmla="val 25000"/>
              <a:gd name="adj2" fmla="val 25000"/>
              <a:gd name="adj3" fmla="val 44487"/>
              <a:gd name="adj4" fmla="val 86066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tabLst>
                <a:tab pos="358775" algn="l"/>
                <a:tab pos="985838" algn="l"/>
              </a:tabLst>
            </a:pPr>
            <a:r>
              <a:rPr kumimoji="0" lang="de-DE" altLang="de-DE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Failover </a:t>
            </a:r>
            <a:r>
              <a:rPr kumimoji="0" lang="de-DE" alt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EPOSTE</a:t>
            </a:r>
            <a:r>
              <a:rPr kumimoji="0" lang="de-DE" altLang="de-DE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	(.</a:t>
            </a:r>
            <a:r>
              <a:rPr kumimoji="0" lang="de-DE" alt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208.151 </a:t>
            </a:r>
            <a:r>
              <a:rPr kumimoji="0" lang="de-DE" altLang="de-DE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/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vip-eposte.rpolizei-bw.org</a:t>
            </a:r>
            <a:r>
              <a:rPr kumimoji="0" lang="de-DE" alt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)</a:t>
            </a:r>
          </a:p>
        </p:txBody>
      </p:sp>
      <p:sp>
        <p:nvSpPr>
          <p:cNvPr id="41" name="Textfeld 40"/>
          <p:cNvSpPr txBox="1"/>
          <p:nvPr/>
        </p:nvSpPr>
        <p:spPr>
          <a:xfrm>
            <a:off x="5301208" y="2755592"/>
            <a:ext cx="15121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900" b="1" u="sng" dirty="0">
                <a:solidFill>
                  <a:prstClr val="black"/>
                </a:solidFill>
              </a:rPr>
              <a:t>epolsq5701bit03 </a:t>
            </a:r>
            <a:r>
              <a:rPr kumimoji="0" lang="de-DE" sz="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(.</a:t>
            </a:r>
            <a:r>
              <a:rPr kumimoji="0" lang="de-DE" sz="9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206.54) V</a:t>
            </a:r>
            <a:endParaRPr kumimoji="0" lang="de-DE" sz="9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 smtClean="0">
                <a:latin typeface="Calibri"/>
              </a:rPr>
              <a:t>COSE 1531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 smtClean="0">
                <a:latin typeface="Calibri"/>
              </a:rPr>
              <a:t>IBWPKSE 1532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 smtClean="0">
                <a:latin typeface="Calibri"/>
              </a:rPr>
              <a:t>BWLAGEE 1533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 smtClean="0">
                <a:latin typeface="Calibri"/>
              </a:rPr>
              <a:t>CVIDXE 1534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 smtClean="0">
                <a:latin typeface="Calibri"/>
              </a:rPr>
              <a:t>RHELEDB2 1535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 smtClean="0">
                <a:latin typeface="Calibri"/>
              </a:rPr>
              <a:t>IBWREPQS 1536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 smtClean="0">
                <a:latin typeface="Calibri"/>
              </a:rPr>
              <a:t>APEX 1537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 smtClean="0">
                <a:latin typeface="Calibri"/>
              </a:rPr>
              <a:t>XAMSE 1539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</a:rPr>
              <a:t>LISAE 1540</a:t>
            </a:r>
            <a:endParaRPr kumimoji="0" lang="de-DE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0" y="2144688"/>
            <a:ext cx="1620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de-DE" sz="900" b="1" u="sng" dirty="0">
                <a:solidFill>
                  <a:prstClr val="black"/>
                </a:solidFill>
              </a:rPr>
              <a:t>epolsq5701stu02 (.</a:t>
            </a:r>
            <a:r>
              <a:rPr lang="de-DE" sz="900" b="1" u="sng" dirty="0" smtClean="0">
                <a:solidFill>
                  <a:prstClr val="black"/>
                </a:solidFill>
              </a:rPr>
              <a:t>206.137) V</a:t>
            </a:r>
            <a:endParaRPr lang="de-DE" sz="900" b="1" u="sng" dirty="0">
              <a:solidFill>
                <a:prstClr val="black"/>
              </a:solidFill>
            </a:endParaRPr>
          </a:p>
          <a:p>
            <a:pPr algn="r">
              <a:defRPr/>
            </a:pPr>
            <a:r>
              <a:rPr lang="de-DE" sz="900" dirty="0"/>
              <a:t>CVIDXQS </a:t>
            </a:r>
            <a:r>
              <a:rPr lang="de-DE" sz="900" dirty="0" smtClean="0"/>
              <a:t>1537</a:t>
            </a:r>
          </a:p>
          <a:p>
            <a:pPr lvl="0" algn="r">
              <a:defRPr/>
            </a:pPr>
            <a:r>
              <a:rPr lang="de-DE" sz="900" dirty="0" smtClean="0"/>
              <a:t>RHELEDB3 </a:t>
            </a:r>
            <a:r>
              <a:rPr kumimoji="0" lang="de-DE" sz="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1538</a:t>
            </a:r>
          </a:p>
          <a:p>
            <a:pPr lvl="0" algn="r">
              <a:defRPr/>
            </a:pPr>
            <a:r>
              <a:rPr lang="de-DE" sz="900" dirty="0" smtClean="0">
                <a:latin typeface="Calibri"/>
              </a:rPr>
              <a:t>IBWQS 1542</a:t>
            </a:r>
          </a:p>
        </p:txBody>
      </p:sp>
      <p:sp>
        <p:nvSpPr>
          <p:cNvPr id="43" name="Textfeld 42"/>
          <p:cNvSpPr txBox="1"/>
          <p:nvPr/>
        </p:nvSpPr>
        <p:spPr>
          <a:xfrm>
            <a:off x="1626522" y="2241908"/>
            <a:ext cx="2378541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CVIDXQS (.206.179 / 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vip-cvidxqs.tpolizei-bw.de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)</a:t>
            </a:r>
          </a:p>
          <a:p>
            <a:pPr>
              <a:defRPr/>
            </a:pP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RHELEDB3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(.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206.187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/ vip-rheledb3.tpolizei-bw.de 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)</a:t>
            </a:r>
          </a:p>
          <a:p>
            <a:pPr>
              <a:defRPr/>
            </a:pP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IBWQS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(.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206.171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/ vip-ibwqs.tpolizei-bw.de 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)</a:t>
            </a:r>
          </a:p>
        </p:txBody>
      </p:sp>
      <p:sp>
        <p:nvSpPr>
          <p:cNvPr id="55" name="Textfeld 54"/>
          <p:cNvSpPr txBox="1"/>
          <p:nvPr/>
        </p:nvSpPr>
        <p:spPr>
          <a:xfrm>
            <a:off x="41347" y="416496"/>
            <a:ext cx="1453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APV (…stu02)</a:t>
            </a:r>
            <a:endParaRPr lang="de-DE" dirty="0"/>
          </a:p>
        </p:txBody>
      </p:sp>
      <p:sp>
        <p:nvSpPr>
          <p:cNvPr id="56" name="Textfeld 55"/>
          <p:cNvSpPr txBox="1"/>
          <p:nvPr/>
        </p:nvSpPr>
        <p:spPr>
          <a:xfrm>
            <a:off x="5194295" y="416496"/>
            <a:ext cx="1605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BitBW</a:t>
            </a:r>
            <a:r>
              <a:rPr lang="de-DE" dirty="0" smtClean="0"/>
              <a:t> (…bit03)</a:t>
            </a:r>
            <a:endParaRPr lang="de-DE" dirty="0"/>
          </a:p>
        </p:txBody>
      </p:sp>
      <p:sp>
        <p:nvSpPr>
          <p:cNvPr id="25" name="Textfeld 24"/>
          <p:cNvSpPr txBox="1"/>
          <p:nvPr/>
        </p:nvSpPr>
        <p:spPr>
          <a:xfrm>
            <a:off x="41347" y="2766431"/>
            <a:ext cx="158517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de-DE" sz="900" b="1" u="sng" dirty="0" smtClean="0">
                <a:solidFill>
                  <a:prstClr val="black"/>
                </a:solidFill>
              </a:rPr>
              <a:t>epolsq5702stu02 </a:t>
            </a:r>
            <a:r>
              <a:rPr lang="de-DE" sz="900" b="1" u="sng" dirty="0">
                <a:solidFill>
                  <a:prstClr val="black"/>
                </a:solidFill>
              </a:rPr>
              <a:t>(.</a:t>
            </a:r>
            <a:r>
              <a:rPr lang="de-DE" sz="900" b="1" u="sng" dirty="0" smtClean="0">
                <a:solidFill>
                  <a:prstClr val="black"/>
                </a:solidFill>
              </a:rPr>
              <a:t>206.153) V</a:t>
            </a:r>
            <a:endParaRPr lang="de-DE" sz="900" b="1" u="sng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de-DE" sz="900" dirty="0" smtClean="0"/>
              <a:t>RHELEDB 5 1531</a:t>
            </a:r>
          </a:p>
          <a:p>
            <a:pPr lvl="0">
              <a:defRPr/>
            </a:pPr>
            <a:r>
              <a:rPr lang="de-DE" sz="900" dirty="0"/>
              <a:t>RHELEDB </a:t>
            </a:r>
            <a:r>
              <a:rPr lang="de-DE" sz="900" dirty="0" smtClean="0"/>
              <a:t>6 </a:t>
            </a:r>
            <a:r>
              <a:rPr kumimoji="0" lang="de-DE" sz="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1532</a:t>
            </a:r>
          </a:p>
          <a:p>
            <a:pPr lvl="0">
              <a:defRPr/>
            </a:pPr>
            <a:r>
              <a:rPr lang="de-DE" sz="900" dirty="0"/>
              <a:t>RHELEDB </a:t>
            </a:r>
            <a:r>
              <a:rPr lang="de-DE" sz="900" dirty="0" smtClean="0"/>
              <a:t>7</a:t>
            </a:r>
            <a:r>
              <a:rPr lang="de-DE" sz="900" dirty="0" smtClean="0">
                <a:latin typeface="Calibri"/>
              </a:rPr>
              <a:t> 1533</a:t>
            </a:r>
          </a:p>
          <a:p>
            <a:pPr lvl="0">
              <a:defRPr/>
            </a:pPr>
            <a:r>
              <a:rPr lang="de-DE" sz="900" dirty="0"/>
              <a:t>RHELEDB </a:t>
            </a:r>
            <a:r>
              <a:rPr lang="de-DE" sz="900" dirty="0" smtClean="0"/>
              <a:t>8 1534 </a:t>
            </a:r>
            <a:endParaRPr lang="de-DE" sz="900" dirty="0" smtClean="0">
              <a:latin typeface="Calibri"/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1052736" y="2973519"/>
            <a:ext cx="2359688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RHELEDB 5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(.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206.189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/ 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vip-rheledb5.tpolizei-bw.de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)</a:t>
            </a:r>
          </a:p>
          <a:p>
            <a:pPr>
              <a:defRPr/>
            </a:pP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RHELEDB 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6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(.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206.190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/ 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vip-rheledb6.tpolizei-bw.de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)</a:t>
            </a:r>
          </a:p>
          <a:p>
            <a:pPr>
              <a:defRPr/>
            </a:pP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RHELEDB 7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(.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206.191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/ 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vip-rheledb7.tpolizei-bw.de )</a:t>
            </a:r>
          </a:p>
          <a:p>
            <a:pPr>
              <a:defRPr/>
            </a:pP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RHELEDB 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8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(.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206.192 </a:t>
            </a:r>
            <a:r>
              <a:rPr lang="de-DE" sz="800" dirty="0">
                <a:solidFill>
                  <a:prstClr val="black"/>
                </a:solidFill>
                <a:cs typeface="Arial" pitchFamily="34" charset="0"/>
              </a:rPr>
              <a:t>/ </a:t>
            </a:r>
            <a:r>
              <a:rPr lang="de-DE" sz="800" dirty="0" smtClean="0">
                <a:solidFill>
                  <a:prstClr val="black"/>
                </a:solidFill>
                <a:cs typeface="Arial" pitchFamily="34" charset="0"/>
              </a:rPr>
              <a:t>vip-rheledb8.tpolizei-bw.de )</a:t>
            </a:r>
          </a:p>
        </p:txBody>
      </p:sp>
    </p:spTree>
    <p:extLst>
      <p:ext uri="{BB962C8B-B14F-4D97-AF65-F5344CB8AC3E}">
        <p14:creationId xmlns:p14="http://schemas.microsoft.com/office/powerpoint/2010/main" val="355583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900</Words>
  <Application>Microsoft Office PowerPoint</Application>
  <PresentationFormat>A4-Papier (210 x 297 mm)</PresentationFormat>
  <Paragraphs>242</Paragraphs>
  <Slides>2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Courier New</vt:lpstr>
      <vt:lpstr>Larissa</vt:lpstr>
      <vt:lpstr>PowerPoint-Präsentation</vt:lpstr>
      <vt:lpstr>PowerPoint-Präsentation</vt:lpstr>
    </vt:vector>
  </TitlesOfParts>
  <Company>Polizei Baden-Württemberg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Vogt, Stephan</dc:creator>
  <cp:lastModifiedBy>Schwarz, Alexander</cp:lastModifiedBy>
  <cp:revision>206</cp:revision>
  <cp:lastPrinted>2020-05-12T12:55:59Z</cp:lastPrinted>
  <dcterms:created xsi:type="dcterms:W3CDTF">2015-10-21T04:59:22Z</dcterms:created>
  <dcterms:modified xsi:type="dcterms:W3CDTF">2022-03-29T04:42:18Z</dcterms:modified>
</cp:coreProperties>
</file>